
<file path=[Content_Types].xml><?xml version="1.0" encoding="utf-8"?>
<Types xmlns="http://schemas.openxmlformats.org/package/2006/content-types">
  <Default Extension="bin" ContentType="application/vnd.openxmlformats-officedocument.oleObject"/>
  <Default Extension="glb" ContentType="model/gltf.binary"/>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10" r:id="rId2"/>
    <p:sldId id="383" r:id="rId3"/>
    <p:sldId id="301" r:id="rId4"/>
    <p:sldId id="306" r:id="rId5"/>
    <p:sldId id="307" r:id="rId6"/>
    <p:sldId id="302" r:id="rId7"/>
    <p:sldId id="384" r:id="rId8"/>
    <p:sldId id="258" r:id="rId9"/>
    <p:sldId id="304" r:id="rId10"/>
    <p:sldId id="305" r:id="rId11"/>
    <p:sldId id="263" r:id="rId12"/>
    <p:sldId id="3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1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7847ED-FDB7-4462-97AE-594E4B67859F}" type="doc">
      <dgm:prSet loTypeId="urn:microsoft.com/office/officeart/2008/layout/AlternatingHexagons" loCatId="list" qsTypeId="urn:microsoft.com/office/officeart/2009/2/quickstyle/3d8" qsCatId="3D" csTypeId="urn:microsoft.com/office/officeart/2005/8/colors/colorful1" csCatId="colorful" phldr="1"/>
      <dgm:spPr/>
      <dgm:t>
        <a:bodyPr/>
        <a:lstStyle/>
        <a:p>
          <a:endParaRPr lang="en-US"/>
        </a:p>
      </dgm:t>
    </dgm:pt>
    <dgm:pt modelId="{3D9005F4-AA3C-4954-9830-1E0CBAEDF18C}">
      <dgm:prSet phldrT="[Text]" custT="1"/>
      <dgm:spPr/>
      <dgm:t>
        <a:bodyPr/>
        <a:lstStyle/>
        <a:p>
          <a:r>
            <a:rPr lang="vi-VN" sz="1800" i="1">
              <a:effectLst/>
              <a:latin typeface="Work Sans" pitchFamily="2" charset="0"/>
              <a:ea typeface="Calibri" panose="020F0502020204030204" pitchFamily="34" charset="0"/>
            </a:rPr>
            <a:t>Quan điểm lịch sử - cụ </a:t>
          </a:r>
          <a:r>
            <a:rPr lang="vi-VN" sz="2000" i="1">
              <a:effectLst/>
              <a:latin typeface="Work Sans" pitchFamily="2" charset="0"/>
              <a:ea typeface="Calibri" panose="020F0502020204030204" pitchFamily="34" charset="0"/>
            </a:rPr>
            <a:t>thể</a:t>
          </a:r>
          <a:endParaRPr lang="en-US" sz="1800"/>
        </a:p>
      </dgm:t>
    </dgm:pt>
    <dgm:pt modelId="{A3307176-4493-41F8-A004-B788F349BF32}" type="parTrans" cxnId="{C5762D07-48E3-4645-9782-CD79A6F3824C}">
      <dgm:prSet/>
      <dgm:spPr/>
      <dgm:t>
        <a:bodyPr/>
        <a:lstStyle/>
        <a:p>
          <a:endParaRPr lang="en-US"/>
        </a:p>
      </dgm:t>
    </dgm:pt>
    <dgm:pt modelId="{29A62872-04B0-48D5-95F4-FF4F2C604714}" type="sibTrans" cxnId="{C5762D07-48E3-4645-9782-CD79A6F3824C}">
      <dgm:prSet/>
      <dgm:spPr/>
      <dgm:t>
        <a:bodyPr/>
        <a:lstStyle/>
        <a:p>
          <a:endParaRPr lang="en-US"/>
        </a:p>
      </dgm:t>
    </dgm:pt>
    <dgm:pt modelId="{903829B6-2AA5-419A-A2EA-9ADD5BE82CEF}">
      <dgm:prSet phldrT="[Text]" phldr="1"/>
      <dgm:spPr/>
      <dgm:t>
        <a:bodyPr/>
        <a:lstStyle/>
        <a:p>
          <a:endParaRPr lang="en-US"/>
        </a:p>
      </dgm:t>
    </dgm:pt>
    <dgm:pt modelId="{B7986526-9A3D-4A66-B360-0E47D2692D0D}" type="parTrans" cxnId="{23E8684B-02FD-4E23-AF85-BAA6FCB2C331}">
      <dgm:prSet/>
      <dgm:spPr/>
      <dgm:t>
        <a:bodyPr/>
        <a:lstStyle/>
        <a:p>
          <a:endParaRPr lang="en-US"/>
        </a:p>
      </dgm:t>
    </dgm:pt>
    <dgm:pt modelId="{E89BAD4D-51B5-44DA-9510-6CE4F1871CD1}" type="sibTrans" cxnId="{23E8684B-02FD-4E23-AF85-BAA6FCB2C331}">
      <dgm:prSet/>
      <dgm:spPr/>
      <dgm:t>
        <a:bodyPr/>
        <a:lstStyle/>
        <a:p>
          <a:endParaRPr lang="en-US"/>
        </a:p>
      </dgm:t>
    </dgm:pt>
    <dgm:pt modelId="{909FE926-1BC5-49A7-BB84-850950E6C9B7}">
      <dgm:prSet phldrT="[Text]"/>
      <dgm:spPr/>
      <dgm:t>
        <a:bodyPr/>
        <a:lstStyle/>
        <a:p>
          <a:r>
            <a:rPr lang="vi-VN" i="1">
              <a:effectLst/>
              <a:latin typeface="Work Sans" pitchFamily="2" charset="0"/>
              <a:ea typeface="Calibri" panose="020F0502020204030204" pitchFamily="34" charset="0"/>
            </a:rPr>
            <a:t>Thống nhất tính đảng và tính khoa học</a:t>
          </a:r>
          <a:endParaRPr lang="en-US"/>
        </a:p>
      </dgm:t>
    </dgm:pt>
    <dgm:pt modelId="{B7A57E7D-0AC3-4CD4-80E0-D8C48DCD46EA}" type="parTrans" cxnId="{8A680C7C-73A3-4216-9B40-E4ACB4406779}">
      <dgm:prSet/>
      <dgm:spPr/>
      <dgm:t>
        <a:bodyPr/>
        <a:lstStyle/>
        <a:p>
          <a:endParaRPr lang="en-US"/>
        </a:p>
      </dgm:t>
    </dgm:pt>
    <dgm:pt modelId="{9E03EF74-6C81-49D4-8E99-EDBF886956A5}" type="sibTrans" cxnId="{8A680C7C-73A3-4216-9B40-E4ACB4406779}">
      <dgm:prSet/>
      <dgm:spPr/>
      <dgm:t>
        <a:bodyPr/>
        <a:lstStyle/>
        <a:p>
          <a:r>
            <a:rPr lang="vi-VN" i="1">
              <a:latin typeface="Work Sans" pitchFamily="2" charset="0"/>
              <a:ea typeface="Calibri" panose="020F0502020204030204" pitchFamily="34" charset="0"/>
              <a:cs typeface="SimSun" panose="02010600030101010101" pitchFamily="2" charset="-122"/>
            </a:rPr>
            <a:t>Quan điểm toàn diện và hệ thống</a:t>
          </a:r>
          <a:endParaRPr lang="en-US"/>
        </a:p>
      </dgm:t>
    </dgm:pt>
    <dgm:pt modelId="{144983E1-42E2-47E8-B789-1046A243F64D}">
      <dgm:prSet phldrT="[Text]" phldr="1"/>
      <dgm:spPr/>
      <dgm:t>
        <a:bodyPr/>
        <a:lstStyle/>
        <a:p>
          <a:endParaRPr lang="en-US"/>
        </a:p>
      </dgm:t>
    </dgm:pt>
    <dgm:pt modelId="{13432ABA-A20F-40A5-84AC-AAE3E4FF49C8}" type="parTrans" cxnId="{1163F474-25C7-472B-8680-563B86185C03}">
      <dgm:prSet/>
      <dgm:spPr/>
      <dgm:t>
        <a:bodyPr/>
        <a:lstStyle/>
        <a:p>
          <a:endParaRPr lang="en-US"/>
        </a:p>
      </dgm:t>
    </dgm:pt>
    <dgm:pt modelId="{710E1513-F51A-4C17-8C92-38B69AF2BBE6}" type="sibTrans" cxnId="{1163F474-25C7-472B-8680-563B86185C03}">
      <dgm:prSet/>
      <dgm:spPr/>
      <dgm:t>
        <a:bodyPr/>
        <a:lstStyle/>
        <a:p>
          <a:endParaRPr lang="en-US"/>
        </a:p>
      </dgm:t>
    </dgm:pt>
    <dgm:pt modelId="{A7B698FE-B91E-45F6-8F0A-37A0773BF3C4}">
      <dgm:prSet phldrT="[Text]"/>
      <dgm:spPr/>
      <dgm:t>
        <a:bodyPr/>
        <a:lstStyle/>
        <a:p>
          <a:endParaRPr lang="en-US"/>
        </a:p>
        <a:p>
          <a:r>
            <a:rPr lang="vi-VN" i="1">
              <a:effectLst/>
              <a:latin typeface="Work Sans" pitchFamily="2" charset="0"/>
              <a:ea typeface="Calibri" panose="020F0502020204030204" pitchFamily="34" charset="0"/>
            </a:rPr>
            <a:t>Thống nhất lý luận và thực tiễn</a:t>
          </a:r>
          <a:r>
            <a:rPr lang="vi-VN">
              <a:effectLst/>
              <a:latin typeface="Work Sans" pitchFamily="2" charset="0"/>
              <a:ea typeface="Calibri" panose="020F0502020204030204" pitchFamily="34" charset="0"/>
            </a:rPr>
            <a:t> </a:t>
          </a:r>
          <a:endParaRPr lang="en-US"/>
        </a:p>
      </dgm:t>
    </dgm:pt>
    <dgm:pt modelId="{1B1AA15B-8E9B-4CB4-B11A-02FCFFAE06E9}" type="parTrans" cxnId="{9E882543-FF87-49E8-A0EA-16CE69121E4F}">
      <dgm:prSet/>
      <dgm:spPr/>
      <dgm:t>
        <a:bodyPr/>
        <a:lstStyle/>
        <a:p>
          <a:endParaRPr lang="en-US"/>
        </a:p>
      </dgm:t>
    </dgm:pt>
    <dgm:pt modelId="{716126B5-A41D-42E3-A23F-78AAB6DCDBCC}" type="sibTrans" cxnId="{9E882543-FF87-49E8-A0EA-16CE69121E4F}">
      <dgm:prSet/>
      <dgm:spPr/>
      <dgm:t>
        <a:bodyPr/>
        <a:lstStyle/>
        <a:p>
          <a:r>
            <a:rPr lang="vi-VN" i="1">
              <a:latin typeface="Work Sans" pitchFamily="2" charset="0"/>
              <a:ea typeface="Calibri" panose="020F0502020204030204" pitchFamily="34" charset="0"/>
            </a:rPr>
            <a:t>Quan điểm kế thừa và phát triển </a:t>
          </a:r>
          <a:endParaRPr lang="en-US"/>
        </a:p>
      </dgm:t>
    </dgm:pt>
    <dgm:pt modelId="{F56DA45C-BBB0-41E9-958D-C929CAEDE6C9}">
      <dgm:prSet phldrT="[Text]" phldr="1"/>
      <dgm:spPr/>
      <dgm:t>
        <a:bodyPr/>
        <a:lstStyle/>
        <a:p>
          <a:endParaRPr lang="en-US"/>
        </a:p>
      </dgm:t>
    </dgm:pt>
    <dgm:pt modelId="{4AC6E40E-B5CC-4708-8E09-819CED52018D}" type="parTrans" cxnId="{39F5774D-199B-4433-BE41-AB2FDD035531}">
      <dgm:prSet/>
      <dgm:spPr/>
      <dgm:t>
        <a:bodyPr/>
        <a:lstStyle/>
        <a:p>
          <a:endParaRPr lang="en-US"/>
        </a:p>
      </dgm:t>
    </dgm:pt>
    <dgm:pt modelId="{E2CD15B8-CDE7-4EED-8603-9ADD70BC26C1}" type="sibTrans" cxnId="{39F5774D-199B-4433-BE41-AB2FDD035531}">
      <dgm:prSet/>
      <dgm:spPr/>
      <dgm:t>
        <a:bodyPr/>
        <a:lstStyle/>
        <a:p>
          <a:endParaRPr lang="en-US"/>
        </a:p>
      </dgm:t>
    </dgm:pt>
    <dgm:pt modelId="{C4485AF7-E950-4D9D-9B16-CF9A978DC57B}" type="pres">
      <dgm:prSet presAssocID="{847847ED-FDB7-4462-97AE-594E4B67859F}" presName="Name0" presStyleCnt="0">
        <dgm:presLayoutVars>
          <dgm:chMax/>
          <dgm:chPref/>
          <dgm:dir/>
          <dgm:animLvl val="lvl"/>
        </dgm:presLayoutVars>
      </dgm:prSet>
      <dgm:spPr/>
    </dgm:pt>
    <dgm:pt modelId="{EC3EA7B4-E347-4FCC-921D-1D55059CD38C}" type="pres">
      <dgm:prSet presAssocID="{3D9005F4-AA3C-4954-9830-1E0CBAEDF18C}" presName="composite" presStyleCnt="0"/>
      <dgm:spPr/>
    </dgm:pt>
    <dgm:pt modelId="{009DFB77-A290-4D9A-AC8B-E901DE940EC8}" type="pres">
      <dgm:prSet presAssocID="{3D9005F4-AA3C-4954-9830-1E0CBAEDF18C}" presName="Parent1" presStyleLbl="node1" presStyleIdx="0" presStyleCnt="6">
        <dgm:presLayoutVars>
          <dgm:chMax val="1"/>
          <dgm:chPref val="1"/>
          <dgm:bulletEnabled val="1"/>
        </dgm:presLayoutVars>
      </dgm:prSet>
      <dgm:spPr/>
    </dgm:pt>
    <dgm:pt modelId="{05951153-65A1-4919-8F0E-4CFCA2E1C4DA}" type="pres">
      <dgm:prSet presAssocID="{3D9005F4-AA3C-4954-9830-1E0CBAEDF18C}" presName="Childtext1" presStyleLbl="revTx" presStyleIdx="0" presStyleCnt="3">
        <dgm:presLayoutVars>
          <dgm:chMax val="0"/>
          <dgm:chPref val="0"/>
          <dgm:bulletEnabled val="1"/>
        </dgm:presLayoutVars>
      </dgm:prSet>
      <dgm:spPr/>
    </dgm:pt>
    <dgm:pt modelId="{2D08385D-D00F-4D62-9CAB-620A52872961}" type="pres">
      <dgm:prSet presAssocID="{3D9005F4-AA3C-4954-9830-1E0CBAEDF18C}" presName="BalanceSpacing" presStyleCnt="0"/>
      <dgm:spPr/>
    </dgm:pt>
    <dgm:pt modelId="{11F2E249-A38A-4B10-BFD9-B8C76B960430}" type="pres">
      <dgm:prSet presAssocID="{3D9005F4-AA3C-4954-9830-1E0CBAEDF18C}" presName="BalanceSpacing1" presStyleCnt="0"/>
      <dgm:spPr/>
    </dgm:pt>
    <dgm:pt modelId="{B201DB41-01A2-4271-A83C-CB226C3EC774}" type="pres">
      <dgm:prSet presAssocID="{29A62872-04B0-48D5-95F4-FF4F2C604714}" presName="Accent1Text" presStyleLbl="node1" presStyleIdx="1" presStyleCnt="6"/>
      <dgm:spPr/>
    </dgm:pt>
    <dgm:pt modelId="{83958DDF-6B2B-4322-9A65-79B180705E8C}" type="pres">
      <dgm:prSet presAssocID="{29A62872-04B0-48D5-95F4-FF4F2C604714}" presName="spaceBetweenRectangles" presStyleCnt="0"/>
      <dgm:spPr/>
    </dgm:pt>
    <dgm:pt modelId="{9575FBE9-D655-48B4-8C7B-FF5A4ECF9D0A}" type="pres">
      <dgm:prSet presAssocID="{909FE926-1BC5-49A7-BB84-850950E6C9B7}" presName="composite" presStyleCnt="0"/>
      <dgm:spPr/>
    </dgm:pt>
    <dgm:pt modelId="{9D6A373B-CE87-4925-858A-FA2A5FE37559}" type="pres">
      <dgm:prSet presAssocID="{909FE926-1BC5-49A7-BB84-850950E6C9B7}" presName="Parent1" presStyleLbl="node1" presStyleIdx="2" presStyleCnt="6">
        <dgm:presLayoutVars>
          <dgm:chMax val="1"/>
          <dgm:chPref val="1"/>
          <dgm:bulletEnabled val="1"/>
        </dgm:presLayoutVars>
      </dgm:prSet>
      <dgm:spPr/>
    </dgm:pt>
    <dgm:pt modelId="{278FEE4D-D8AB-4EBB-9929-FCB57B1BB710}" type="pres">
      <dgm:prSet presAssocID="{909FE926-1BC5-49A7-BB84-850950E6C9B7}" presName="Childtext1" presStyleLbl="revTx" presStyleIdx="1" presStyleCnt="3">
        <dgm:presLayoutVars>
          <dgm:chMax val="0"/>
          <dgm:chPref val="0"/>
          <dgm:bulletEnabled val="1"/>
        </dgm:presLayoutVars>
      </dgm:prSet>
      <dgm:spPr/>
    </dgm:pt>
    <dgm:pt modelId="{E9CD9F8A-132D-46AE-BBE7-200A9BB08C43}" type="pres">
      <dgm:prSet presAssocID="{909FE926-1BC5-49A7-BB84-850950E6C9B7}" presName="BalanceSpacing" presStyleCnt="0"/>
      <dgm:spPr/>
    </dgm:pt>
    <dgm:pt modelId="{05F71657-9E64-4977-9274-96A10A380AE1}" type="pres">
      <dgm:prSet presAssocID="{909FE926-1BC5-49A7-BB84-850950E6C9B7}" presName="BalanceSpacing1" presStyleCnt="0"/>
      <dgm:spPr/>
    </dgm:pt>
    <dgm:pt modelId="{3BFC4B9A-162F-4A4D-8E36-386932C93529}" type="pres">
      <dgm:prSet presAssocID="{9E03EF74-6C81-49D4-8E99-EDBF886956A5}" presName="Accent1Text" presStyleLbl="node1" presStyleIdx="3" presStyleCnt="6"/>
      <dgm:spPr/>
    </dgm:pt>
    <dgm:pt modelId="{6F0C345F-47E4-46DC-8D1D-165AA6CC8A30}" type="pres">
      <dgm:prSet presAssocID="{9E03EF74-6C81-49D4-8E99-EDBF886956A5}" presName="spaceBetweenRectangles" presStyleCnt="0"/>
      <dgm:spPr/>
    </dgm:pt>
    <dgm:pt modelId="{3085CB45-AFA4-4F83-9A02-266F417299C6}" type="pres">
      <dgm:prSet presAssocID="{A7B698FE-B91E-45F6-8F0A-37A0773BF3C4}" presName="composite" presStyleCnt="0"/>
      <dgm:spPr/>
    </dgm:pt>
    <dgm:pt modelId="{A574417D-625B-4B04-9E32-A9C6E5053FE0}" type="pres">
      <dgm:prSet presAssocID="{A7B698FE-B91E-45F6-8F0A-37A0773BF3C4}" presName="Parent1" presStyleLbl="node1" presStyleIdx="4" presStyleCnt="6">
        <dgm:presLayoutVars>
          <dgm:chMax val="1"/>
          <dgm:chPref val="1"/>
          <dgm:bulletEnabled val="1"/>
        </dgm:presLayoutVars>
      </dgm:prSet>
      <dgm:spPr/>
    </dgm:pt>
    <dgm:pt modelId="{FAD31BD2-A236-413F-93D6-1F8E178F97CB}" type="pres">
      <dgm:prSet presAssocID="{A7B698FE-B91E-45F6-8F0A-37A0773BF3C4}" presName="Childtext1" presStyleLbl="revTx" presStyleIdx="2" presStyleCnt="3">
        <dgm:presLayoutVars>
          <dgm:chMax val="0"/>
          <dgm:chPref val="0"/>
          <dgm:bulletEnabled val="1"/>
        </dgm:presLayoutVars>
      </dgm:prSet>
      <dgm:spPr/>
    </dgm:pt>
    <dgm:pt modelId="{FDD22649-89CA-4056-AB01-E4D901A03F8C}" type="pres">
      <dgm:prSet presAssocID="{A7B698FE-B91E-45F6-8F0A-37A0773BF3C4}" presName="BalanceSpacing" presStyleCnt="0"/>
      <dgm:spPr/>
    </dgm:pt>
    <dgm:pt modelId="{DBB453E8-09B1-4706-A6A8-10A2B43DC4ED}" type="pres">
      <dgm:prSet presAssocID="{A7B698FE-B91E-45F6-8F0A-37A0773BF3C4}" presName="BalanceSpacing1" presStyleCnt="0"/>
      <dgm:spPr/>
    </dgm:pt>
    <dgm:pt modelId="{FABF1F6B-E3BF-4A31-9163-BFFE126F0822}" type="pres">
      <dgm:prSet presAssocID="{716126B5-A41D-42E3-A23F-78AAB6DCDBCC}" presName="Accent1Text" presStyleLbl="node1" presStyleIdx="5" presStyleCnt="6"/>
      <dgm:spPr/>
    </dgm:pt>
  </dgm:ptLst>
  <dgm:cxnLst>
    <dgm:cxn modelId="{C5762D07-48E3-4645-9782-CD79A6F3824C}" srcId="{847847ED-FDB7-4462-97AE-594E4B67859F}" destId="{3D9005F4-AA3C-4954-9830-1E0CBAEDF18C}" srcOrd="0" destOrd="0" parTransId="{A3307176-4493-41F8-A004-B788F349BF32}" sibTransId="{29A62872-04B0-48D5-95F4-FF4F2C604714}"/>
    <dgm:cxn modelId="{C9358B19-C893-4CE6-BF89-CA8D09AAEA73}" type="presOf" srcId="{909FE926-1BC5-49A7-BB84-850950E6C9B7}" destId="{9D6A373B-CE87-4925-858A-FA2A5FE37559}" srcOrd="0" destOrd="0" presId="urn:microsoft.com/office/officeart/2008/layout/AlternatingHexagons"/>
    <dgm:cxn modelId="{9E882543-FF87-49E8-A0EA-16CE69121E4F}" srcId="{847847ED-FDB7-4462-97AE-594E4B67859F}" destId="{A7B698FE-B91E-45F6-8F0A-37A0773BF3C4}" srcOrd="2" destOrd="0" parTransId="{1B1AA15B-8E9B-4CB4-B11A-02FCFFAE06E9}" sibTransId="{716126B5-A41D-42E3-A23F-78AAB6DCDBCC}"/>
    <dgm:cxn modelId="{23E8684B-02FD-4E23-AF85-BAA6FCB2C331}" srcId="{3D9005F4-AA3C-4954-9830-1E0CBAEDF18C}" destId="{903829B6-2AA5-419A-A2EA-9ADD5BE82CEF}" srcOrd="0" destOrd="0" parTransId="{B7986526-9A3D-4A66-B360-0E47D2692D0D}" sibTransId="{E89BAD4D-51B5-44DA-9510-6CE4F1871CD1}"/>
    <dgm:cxn modelId="{39F5774D-199B-4433-BE41-AB2FDD035531}" srcId="{A7B698FE-B91E-45F6-8F0A-37A0773BF3C4}" destId="{F56DA45C-BBB0-41E9-958D-C929CAEDE6C9}" srcOrd="0" destOrd="0" parTransId="{4AC6E40E-B5CC-4708-8E09-819CED52018D}" sibTransId="{E2CD15B8-CDE7-4EED-8603-9ADD70BC26C1}"/>
    <dgm:cxn modelId="{1163F474-25C7-472B-8680-563B86185C03}" srcId="{909FE926-1BC5-49A7-BB84-850950E6C9B7}" destId="{144983E1-42E2-47E8-B789-1046A243F64D}" srcOrd="0" destOrd="0" parTransId="{13432ABA-A20F-40A5-84AC-AAE3E4FF49C8}" sibTransId="{710E1513-F51A-4C17-8C92-38B69AF2BBE6}"/>
    <dgm:cxn modelId="{168A6176-53FE-4B0D-BAAA-5970461C21D3}" type="presOf" srcId="{3D9005F4-AA3C-4954-9830-1E0CBAEDF18C}" destId="{009DFB77-A290-4D9A-AC8B-E901DE940EC8}" srcOrd="0" destOrd="0" presId="urn:microsoft.com/office/officeart/2008/layout/AlternatingHexagons"/>
    <dgm:cxn modelId="{8A680C7C-73A3-4216-9B40-E4ACB4406779}" srcId="{847847ED-FDB7-4462-97AE-594E4B67859F}" destId="{909FE926-1BC5-49A7-BB84-850950E6C9B7}" srcOrd="1" destOrd="0" parTransId="{B7A57E7D-0AC3-4CD4-80E0-D8C48DCD46EA}" sibTransId="{9E03EF74-6C81-49D4-8E99-EDBF886956A5}"/>
    <dgm:cxn modelId="{D0A7677E-838F-4A77-AE3E-20B2AA8D127C}" type="presOf" srcId="{F56DA45C-BBB0-41E9-958D-C929CAEDE6C9}" destId="{FAD31BD2-A236-413F-93D6-1F8E178F97CB}" srcOrd="0" destOrd="0" presId="urn:microsoft.com/office/officeart/2008/layout/AlternatingHexagons"/>
    <dgm:cxn modelId="{0AB38C7F-8888-47CF-9D6B-6B180087C08D}" type="presOf" srcId="{144983E1-42E2-47E8-B789-1046A243F64D}" destId="{278FEE4D-D8AB-4EBB-9929-FCB57B1BB710}" srcOrd="0" destOrd="0" presId="urn:microsoft.com/office/officeart/2008/layout/AlternatingHexagons"/>
    <dgm:cxn modelId="{AA0EB59F-648D-4B64-ABB1-A9D667A9F833}" type="presOf" srcId="{716126B5-A41D-42E3-A23F-78AAB6DCDBCC}" destId="{FABF1F6B-E3BF-4A31-9163-BFFE126F0822}" srcOrd="0" destOrd="0" presId="urn:microsoft.com/office/officeart/2008/layout/AlternatingHexagons"/>
    <dgm:cxn modelId="{2521DA9F-9BD6-446E-8174-4D3F585A7307}" type="presOf" srcId="{903829B6-2AA5-419A-A2EA-9ADD5BE82CEF}" destId="{05951153-65A1-4919-8F0E-4CFCA2E1C4DA}" srcOrd="0" destOrd="0" presId="urn:microsoft.com/office/officeart/2008/layout/AlternatingHexagons"/>
    <dgm:cxn modelId="{1487BCAA-3E87-4066-9EF0-6B64A0FE9EFB}" type="presOf" srcId="{9E03EF74-6C81-49D4-8E99-EDBF886956A5}" destId="{3BFC4B9A-162F-4A4D-8E36-386932C93529}" srcOrd="0" destOrd="0" presId="urn:microsoft.com/office/officeart/2008/layout/AlternatingHexagons"/>
    <dgm:cxn modelId="{750121D6-BE95-40D5-A6F6-EDC7F5B1F971}" type="presOf" srcId="{847847ED-FDB7-4462-97AE-594E4B67859F}" destId="{C4485AF7-E950-4D9D-9B16-CF9A978DC57B}" srcOrd="0" destOrd="0" presId="urn:microsoft.com/office/officeart/2008/layout/AlternatingHexagons"/>
    <dgm:cxn modelId="{7E516BF2-527B-44A4-A160-E50D775A73B0}" type="presOf" srcId="{29A62872-04B0-48D5-95F4-FF4F2C604714}" destId="{B201DB41-01A2-4271-A83C-CB226C3EC774}" srcOrd="0" destOrd="0" presId="urn:microsoft.com/office/officeart/2008/layout/AlternatingHexagons"/>
    <dgm:cxn modelId="{428A95F8-3A8B-4464-9C2A-E664A71C7C63}" type="presOf" srcId="{A7B698FE-B91E-45F6-8F0A-37A0773BF3C4}" destId="{A574417D-625B-4B04-9E32-A9C6E5053FE0}" srcOrd="0" destOrd="0" presId="urn:microsoft.com/office/officeart/2008/layout/AlternatingHexagons"/>
    <dgm:cxn modelId="{DD5AECD4-5251-4CBB-BFE0-C768E168351E}" type="presParOf" srcId="{C4485AF7-E950-4D9D-9B16-CF9A978DC57B}" destId="{EC3EA7B4-E347-4FCC-921D-1D55059CD38C}" srcOrd="0" destOrd="0" presId="urn:microsoft.com/office/officeart/2008/layout/AlternatingHexagons"/>
    <dgm:cxn modelId="{7FEFED8B-4B18-4F90-A1A2-42CE3BEE5526}" type="presParOf" srcId="{EC3EA7B4-E347-4FCC-921D-1D55059CD38C}" destId="{009DFB77-A290-4D9A-AC8B-E901DE940EC8}" srcOrd="0" destOrd="0" presId="urn:microsoft.com/office/officeart/2008/layout/AlternatingHexagons"/>
    <dgm:cxn modelId="{B0D9F503-F625-491A-97C4-518B419F481F}" type="presParOf" srcId="{EC3EA7B4-E347-4FCC-921D-1D55059CD38C}" destId="{05951153-65A1-4919-8F0E-4CFCA2E1C4DA}" srcOrd="1" destOrd="0" presId="urn:microsoft.com/office/officeart/2008/layout/AlternatingHexagons"/>
    <dgm:cxn modelId="{DD403EFE-AB34-4192-9EB6-57BDCBB41E39}" type="presParOf" srcId="{EC3EA7B4-E347-4FCC-921D-1D55059CD38C}" destId="{2D08385D-D00F-4D62-9CAB-620A52872961}" srcOrd="2" destOrd="0" presId="urn:microsoft.com/office/officeart/2008/layout/AlternatingHexagons"/>
    <dgm:cxn modelId="{656B7DBD-D125-4231-97FD-12C1D2CAA1BD}" type="presParOf" srcId="{EC3EA7B4-E347-4FCC-921D-1D55059CD38C}" destId="{11F2E249-A38A-4B10-BFD9-B8C76B960430}" srcOrd="3" destOrd="0" presId="urn:microsoft.com/office/officeart/2008/layout/AlternatingHexagons"/>
    <dgm:cxn modelId="{9AB71749-669E-4294-B6CF-313B1E5CB9D5}" type="presParOf" srcId="{EC3EA7B4-E347-4FCC-921D-1D55059CD38C}" destId="{B201DB41-01A2-4271-A83C-CB226C3EC774}" srcOrd="4" destOrd="0" presId="urn:microsoft.com/office/officeart/2008/layout/AlternatingHexagons"/>
    <dgm:cxn modelId="{193187DB-7C31-4E09-8708-B2B303EC3CD8}" type="presParOf" srcId="{C4485AF7-E950-4D9D-9B16-CF9A978DC57B}" destId="{83958DDF-6B2B-4322-9A65-79B180705E8C}" srcOrd="1" destOrd="0" presId="urn:microsoft.com/office/officeart/2008/layout/AlternatingHexagons"/>
    <dgm:cxn modelId="{219F703F-7DD3-4FD6-8A5F-E16731553E1B}" type="presParOf" srcId="{C4485AF7-E950-4D9D-9B16-CF9A978DC57B}" destId="{9575FBE9-D655-48B4-8C7B-FF5A4ECF9D0A}" srcOrd="2" destOrd="0" presId="urn:microsoft.com/office/officeart/2008/layout/AlternatingHexagons"/>
    <dgm:cxn modelId="{0883C8BC-7A68-466E-A634-40DF20442980}" type="presParOf" srcId="{9575FBE9-D655-48B4-8C7B-FF5A4ECF9D0A}" destId="{9D6A373B-CE87-4925-858A-FA2A5FE37559}" srcOrd="0" destOrd="0" presId="urn:microsoft.com/office/officeart/2008/layout/AlternatingHexagons"/>
    <dgm:cxn modelId="{5571099B-AFF0-4738-8C68-A5F4170592D8}" type="presParOf" srcId="{9575FBE9-D655-48B4-8C7B-FF5A4ECF9D0A}" destId="{278FEE4D-D8AB-4EBB-9929-FCB57B1BB710}" srcOrd="1" destOrd="0" presId="urn:microsoft.com/office/officeart/2008/layout/AlternatingHexagons"/>
    <dgm:cxn modelId="{11D7621C-54F4-46F6-B1C9-B7B6999A84F1}" type="presParOf" srcId="{9575FBE9-D655-48B4-8C7B-FF5A4ECF9D0A}" destId="{E9CD9F8A-132D-46AE-BBE7-200A9BB08C43}" srcOrd="2" destOrd="0" presId="urn:microsoft.com/office/officeart/2008/layout/AlternatingHexagons"/>
    <dgm:cxn modelId="{43BE11B0-1B47-4193-9AE0-1455890B2E02}" type="presParOf" srcId="{9575FBE9-D655-48B4-8C7B-FF5A4ECF9D0A}" destId="{05F71657-9E64-4977-9274-96A10A380AE1}" srcOrd="3" destOrd="0" presId="urn:microsoft.com/office/officeart/2008/layout/AlternatingHexagons"/>
    <dgm:cxn modelId="{77D9BCB4-966D-45A3-B744-CB9E6501E3E5}" type="presParOf" srcId="{9575FBE9-D655-48B4-8C7B-FF5A4ECF9D0A}" destId="{3BFC4B9A-162F-4A4D-8E36-386932C93529}" srcOrd="4" destOrd="0" presId="urn:microsoft.com/office/officeart/2008/layout/AlternatingHexagons"/>
    <dgm:cxn modelId="{B54B0C5B-D470-4372-9399-A01BC2C03B1A}" type="presParOf" srcId="{C4485AF7-E950-4D9D-9B16-CF9A978DC57B}" destId="{6F0C345F-47E4-46DC-8D1D-165AA6CC8A30}" srcOrd="3" destOrd="0" presId="urn:microsoft.com/office/officeart/2008/layout/AlternatingHexagons"/>
    <dgm:cxn modelId="{9EA65E25-7EE4-454B-8AF9-F2AFEC10C5D2}" type="presParOf" srcId="{C4485AF7-E950-4D9D-9B16-CF9A978DC57B}" destId="{3085CB45-AFA4-4F83-9A02-266F417299C6}" srcOrd="4" destOrd="0" presId="urn:microsoft.com/office/officeart/2008/layout/AlternatingHexagons"/>
    <dgm:cxn modelId="{7039554C-083B-44A9-AF63-EB6D830A9DD9}" type="presParOf" srcId="{3085CB45-AFA4-4F83-9A02-266F417299C6}" destId="{A574417D-625B-4B04-9E32-A9C6E5053FE0}" srcOrd="0" destOrd="0" presId="urn:microsoft.com/office/officeart/2008/layout/AlternatingHexagons"/>
    <dgm:cxn modelId="{3E26E727-A8AE-464C-988D-1AEC36D06982}" type="presParOf" srcId="{3085CB45-AFA4-4F83-9A02-266F417299C6}" destId="{FAD31BD2-A236-413F-93D6-1F8E178F97CB}" srcOrd="1" destOrd="0" presId="urn:microsoft.com/office/officeart/2008/layout/AlternatingHexagons"/>
    <dgm:cxn modelId="{148FD005-04BF-4903-B93F-723627F2ED24}" type="presParOf" srcId="{3085CB45-AFA4-4F83-9A02-266F417299C6}" destId="{FDD22649-89CA-4056-AB01-E4D901A03F8C}" srcOrd="2" destOrd="0" presId="urn:microsoft.com/office/officeart/2008/layout/AlternatingHexagons"/>
    <dgm:cxn modelId="{6A07AD43-2FFE-4584-9509-5C54BB431496}" type="presParOf" srcId="{3085CB45-AFA4-4F83-9A02-266F417299C6}" destId="{DBB453E8-09B1-4706-A6A8-10A2B43DC4ED}" srcOrd="3" destOrd="0" presId="urn:microsoft.com/office/officeart/2008/layout/AlternatingHexagons"/>
    <dgm:cxn modelId="{C99A4329-261C-4886-B485-44954E331DFC}" type="presParOf" srcId="{3085CB45-AFA4-4F83-9A02-266F417299C6}" destId="{FABF1F6B-E3BF-4A31-9163-BFFE126F0822}"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10155B-9BF0-4CEB-86E1-12518B7167EF}" type="doc">
      <dgm:prSet loTypeId="urn:microsoft.com/office/officeart/2005/8/layout/gear1" loCatId="process" qsTypeId="urn:microsoft.com/office/officeart/2009/2/quickstyle/3d8" qsCatId="3D" csTypeId="urn:microsoft.com/office/officeart/2005/8/colors/colorful4" csCatId="colorful" phldr="1"/>
      <dgm:spPr/>
    </dgm:pt>
    <dgm:pt modelId="{4BECA0A3-5D4B-4595-8CCC-F5561E5FBB32}">
      <dgm:prSet phldrT="[Text]" custT="1"/>
      <dgm:spPr>
        <a:solidFill>
          <a:schemeClr val="accent4">
            <a:hueOff val="0"/>
            <a:satOff val="0"/>
            <a:lumOff val="0"/>
            <a:alpha val="77000"/>
          </a:schemeClr>
        </a:solidFill>
      </dgm:spPr>
      <dgm:t>
        <a:bodyPr/>
        <a:lstStyle/>
        <a:p>
          <a:r>
            <a:rPr lang="vi-VN" sz="20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Giáo dục và thực hành đạo đức cách mạng, củng cố niềm tin khoa học gắn liền với trau dồi tình cảm cách mạng, bồi dưỡng lòng yên nước</a:t>
          </a:r>
          <a:endParaRPr lang="en-US" sz="2000">
            <a:solidFill>
              <a:schemeClr val="accent2">
                <a:lumMod val="75000"/>
              </a:schemeClr>
            </a:solidFill>
          </a:endParaRPr>
        </a:p>
      </dgm:t>
    </dgm:pt>
    <dgm:pt modelId="{A84FFC7F-D4AB-4DC2-87AD-E396EA4C4243}" type="parTrans" cxnId="{020749AA-F5A9-4E6E-B43B-2362109CF693}">
      <dgm:prSet/>
      <dgm:spPr/>
      <dgm:t>
        <a:bodyPr/>
        <a:lstStyle/>
        <a:p>
          <a:endParaRPr lang="en-US"/>
        </a:p>
      </dgm:t>
    </dgm:pt>
    <dgm:pt modelId="{EB2D03B1-5636-4126-BCAC-2F7F4D433314}" type="sibTrans" cxnId="{020749AA-F5A9-4E6E-B43B-2362109CF693}">
      <dgm:prSet/>
      <dgm:spPr/>
      <dgm:t>
        <a:bodyPr/>
        <a:lstStyle/>
        <a:p>
          <a:endParaRPr lang="en-US"/>
        </a:p>
      </dgm:t>
    </dgm:pt>
    <dgm:pt modelId="{64DBBAC6-E45D-4E85-9720-38DF629B71A0}">
      <dgm:prSet phldrT="[Text]" custT="1"/>
      <dgm:spPr>
        <a:solidFill>
          <a:schemeClr val="accent4">
            <a:hueOff val="4900445"/>
            <a:satOff val="-20388"/>
            <a:lumOff val="4804"/>
            <a:alpha val="69000"/>
          </a:schemeClr>
        </a:solidFill>
      </dgm:spPr>
      <dgm:t>
        <a:bodyPr/>
        <a:lstStyle/>
        <a:p>
          <a:r>
            <a:rPr lang="vi-VN" sz="1600" b="1">
              <a:latin typeface="ZapfChancery-Medium" panose="00000400000000000000" pitchFamily="2" charset="0"/>
              <a:ea typeface="ZapfChancery-Medium" panose="00000400000000000000" pitchFamily="2" charset="0"/>
              <a:cs typeface="ZapfChancery-Medium" panose="00000400000000000000" pitchFamily="2" charset="0"/>
            </a:rPr>
            <a:t>Giáo dục và thực hành đạo đức cách mạng, củng cố niềm tin khoa học gắn liền với trau dồi tình cảm cách mạng, bồi dưỡng lòng yên nước</a:t>
          </a:r>
          <a:endParaRPr lang="en-US" sz="1600"/>
        </a:p>
      </dgm:t>
    </dgm:pt>
    <dgm:pt modelId="{BCAB2622-04C2-4C9C-A225-13329C0B6466}" type="parTrans" cxnId="{7B509C40-F0DB-4057-A903-D02805C2F14F}">
      <dgm:prSet/>
      <dgm:spPr/>
      <dgm:t>
        <a:bodyPr/>
        <a:lstStyle/>
        <a:p>
          <a:endParaRPr lang="en-US"/>
        </a:p>
      </dgm:t>
    </dgm:pt>
    <dgm:pt modelId="{C127FBD9-810C-4AA8-BD1A-5C8001908B2B}" type="sibTrans" cxnId="{7B509C40-F0DB-4057-A903-D02805C2F14F}">
      <dgm:prSet/>
      <dgm:spPr/>
      <dgm:t>
        <a:bodyPr/>
        <a:lstStyle/>
        <a:p>
          <a:endParaRPr lang="en-US"/>
        </a:p>
      </dgm:t>
    </dgm:pt>
    <dgm:pt modelId="{2FFA01E4-8543-4FCE-8A4D-B353339F599A}">
      <dgm:prSet phldrT="[Text]" custT="1"/>
      <dgm:spPr/>
      <dgm:t>
        <a:bodyPr/>
        <a:lstStyle/>
        <a:p>
          <a:pPr>
            <a:buAutoNum type="arabicPeriod"/>
          </a:pPr>
          <a:r>
            <a:rPr lang="vi-VN" sz="2000" b="1">
              <a:latin typeface="ZapfChancery-Medium" panose="00000400000000000000" pitchFamily="2" charset="0"/>
              <a:ea typeface="ZapfChancery-Medium" panose="00000400000000000000" pitchFamily="2" charset="0"/>
              <a:cs typeface="ZapfChancery-Medium" panose="00000400000000000000" pitchFamily="2" charset="0"/>
            </a:rPr>
            <a:t>Góp phần nâng cao năng lực tư duy lý luận</a:t>
          </a:r>
          <a:endParaRPr lang="en-US" sz="2000"/>
        </a:p>
      </dgm:t>
    </dgm:pt>
    <dgm:pt modelId="{97A76365-5BA2-4A2D-AF29-7012E0F4491B}" type="parTrans" cxnId="{441E0629-FE96-4F26-9BF8-C6C25BB62103}">
      <dgm:prSet/>
      <dgm:spPr/>
      <dgm:t>
        <a:bodyPr/>
        <a:lstStyle/>
        <a:p>
          <a:endParaRPr lang="en-US"/>
        </a:p>
      </dgm:t>
    </dgm:pt>
    <dgm:pt modelId="{C31E6A14-F337-41EE-8482-A26AD0624F4E}" type="sibTrans" cxnId="{441E0629-FE96-4F26-9BF8-C6C25BB62103}">
      <dgm:prSet/>
      <dgm:spPr/>
      <dgm:t>
        <a:bodyPr/>
        <a:lstStyle/>
        <a:p>
          <a:endParaRPr lang="en-US"/>
        </a:p>
      </dgm:t>
    </dgm:pt>
    <dgm:pt modelId="{C506F4E5-A513-4609-AB93-68BAAC139E7B}" type="pres">
      <dgm:prSet presAssocID="{5210155B-9BF0-4CEB-86E1-12518B7167EF}" presName="composite" presStyleCnt="0">
        <dgm:presLayoutVars>
          <dgm:chMax val="3"/>
          <dgm:animLvl val="lvl"/>
          <dgm:resizeHandles val="exact"/>
        </dgm:presLayoutVars>
      </dgm:prSet>
      <dgm:spPr/>
    </dgm:pt>
    <dgm:pt modelId="{F68C309C-661C-4C80-8988-5892B9C433AF}" type="pres">
      <dgm:prSet presAssocID="{4BECA0A3-5D4B-4595-8CCC-F5561E5FBB32}" presName="gear1" presStyleLbl="node1" presStyleIdx="0" presStyleCnt="3" custScaleX="121000" custScaleY="110000" custLinFactNeighborX="6681" custLinFactNeighborY="-2328">
        <dgm:presLayoutVars>
          <dgm:chMax val="1"/>
          <dgm:bulletEnabled val="1"/>
        </dgm:presLayoutVars>
      </dgm:prSet>
      <dgm:spPr/>
    </dgm:pt>
    <dgm:pt modelId="{97D2EECC-30D2-4EB7-B98D-A32BCA83D3B7}" type="pres">
      <dgm:prSet presAssocID="{4BECA0A3-5D4B-4595-8CCC-F5561E5FBB32}" presName="gear1srcNode" presStyleLbl="node1" presStyleIdx="0" presStyleCnt="3"/>
      <dgm:spPr/>
    </dgm:pt>
    <dgm:pt modelId="{F975A306-E455-48B0-89E9-DBAA60323040}" type="pres">
      <dgm:prSet presAssocID="{4BECA0A3-5D4B-4595-8CCC-F5561E5FBB32}" presName="gear1dstNode" presStyleLbl="node1" presStyleIdx="0" presStyleCnt="3"/>
      <dgm:spPr/>
    </dgm:pt>
    <dgm:pt modelId="{730FC32E-F716-48DF-8451-CC88BAC93938}" type="pres">
      <dgm:prSet presAssocID="{64DBBAC6-E45D-4E85-9720-38DF629B71A0}" presName="gear2" presStyleLbl="node1" presStyleIdx="1" presStyleCnt="3" custScaleX="133100" custScaleY="133100" custLinFactNeighborX="-8731" custLinFactNeighborY="2157">
        <dgm:presLayoutVars>
          <dgm:chMax val="1"/>
          <dgm:bulletEnabled val="1"/>
        </dgm:presLayoutVars>
      </dgm:prSet>
      <dgm:spPr/>
    </dgm:pt>
    <dgm:pt modelId="{A12F0F5E-61E5-40D9-98A0-E92A15ED07BD}" type="pres">
      <dgm:prSet presAssocID="{64DBBAC6-E45D-4E85-9720-38DF629B71A0}" presName="gear2srcNode" presStyleLbl="node1" presStyleIdx="1" presStyleCnt="3"/>
      <dgm:spPr/>
    </dgm:pt>
    <dgm:pt modelId="{AC6D7061-B77C-4969-9307-B0214D7010BF}" type="pres">
      <dgm:prSet presAssocID="{64DBBAC6-E45D-4E85-9720-38DF629B71A0}" presName="gear2dstNode" presStyleLbl="node1" presStyleIdx="1" presStyleCnt="3"/>
      <dgm:spPr/>
    </dgm:pt>
    <dgm:pt modelId="{A7F2FBDF-8E65-4FF8-A70F-BA4B66435F45}" type="pres">
      <dgm:prSet presAssocID="{2FFA01E4-8543-4FCE-8A4D-B353339F599A}" presName="gear3" presStyleLbl="node1" presStyleIdx="2" presStyleCnt="3" custScaleX="121000" custScaleY="110000" custLinFactNeighborX="4450"/>
      <dgm:spPr/>
    </dgm:pt>
    <dgm:pt modelId="{9726DDA7-085D-4B43-A4B9-1929C977100C}" type="pres">
      <dgm:prSet presAssocID="{2FFA01E4-8543-4FCE-8A4D-B353339F599A}" presName="gear3tx" presStyleLbl="node1" presStyleIdx="2" presStyleCnt="3">
        <dgm:presLayoutVars>
          <dgm:chMax val="1"/>
          <dgm:bulletEnabled val="1"/>
        </dgm:presLayoutVars>
      </dgm:prSet>
      <dgm:spPr/>
    </dgm:pt>
    <dgm:pt modelId="{B7BC5165-23B2-4441-AB26-B1E9A5D2D708}" type="pres">
      <dgm:prSet presAssocID="{2FFA01E4-8543-4FCE-8A4D-B353339F599A}" presName="gear3srcNode" presStyleLbl="node1" presStyleIdx="2" presStyleCnt="3"/>
      <dgm:spPr/>
    </dgm:pt>
    <dgm:pt modelId="{A2C7B5C3-D71A-437D-A6D0-849CACF3409F}" type="pres">
      <dgm:prSet presAssocID="{2FFA01E4-8543-4FCE-8A4D-B353339F599A}" presName="gear3dstNode" presStyleLbl="node1" presStyleIdx="2" presStyleCnt="3"/>
      <dgm:spPr/>
    </dgm:pt>
    <dgm:pt modelId="{5C6636A7-B9B1-4A64-906C-1B41EA77263E}" type="pres">
      <dgm:prSet presAssocID="{EB2D03B1-5636-4126-BCAC-2F7F4D433314}" presName="connector1" presStyleLbl="sibTrans2D1" presStyleIdx="0" presStyleCnt="3" custLinFactNeighborX="13635" custLinFactNeighborY="1818"/>
      <dgm:spPr/>
    </dgm:pt>
    <dgm:pt modelId="{ACFC8BEF-6F52-475A-B320-2A72F1087CD7}" type="pres">
      <dgm:prSet presAssocID="{C127FBD9-810C-4AA8-BD1A-5C8001908B2B}" presName="connector2" presStyleLbl="sibTrans2D1" presStyleIdx="1" presStyleCnt="3" custLinFactNeighborX="-10031"/>
      <dgm:spPr/>
    </dgm:pt>
    <dgm:pt modelId="{DBA3D5F5-5246-4AE5-9E9F-3338B70BEE6D}" type="pres">
      <dgm:prSet presAssocID="{C31E6A14-F337-41EE-8482-A26AD0624F4E}" presName="connector3" presStyleLbl="sibTrans2D1" presStyleIdx="2" presStyleCnt="3" custLinFactNeighborX="3096"/>
      <dgm:spPr/>
    </dgm:pt>
  </dgm:ptLst>
  <dgm:cxnLst>
    <dgm:cxn modelId="{DC5A8D13-1DB2-4BE8-9CAE-E2C8D882A31F}" type="presOf" srcId="{2FFA01E4-8543-4FCE-8A4D-B353339F599A}" destId="{A2C7B5C3-D71A-437D-A6D0-849CACF3409F}" srcOrd="3" destOrd="0" presId="urn:microsoft.com/office/officeart/2005/8/layout/gear1"/>
    <dgm:cxn modelId="{89FB151A-B53B-4E2D-9187-3EBAC19DFCC3}" type="presOf" srcId="{2FFA01E4-8543-4FCE-8A4D-B353339F599A}" destId="{9726DDA7-085D-4B43-A4B9-1929C977100C}" srcOrd="1" destOrd="0" presId="urn:microsoft.com/office/officeart/2005/8/layout/gear1"/>
    <dgm:cxn modelId="{441E0629-FE96-4F26-9BF8-C6C25BB62103}" srcId="{5210155B-9BF0-4CEB-86E1-12518B7167EF}" destId="{2FFA01E4-8543-4FCE-8A4D-B353339F599A}" srcOrd="2" destOrd="0" parTransId="{97A76365-5BA2-4A2D-AF29-7012E0F4491B}" sibTransId="{C31E6A14-F337-41EE-8482-A26AD0624F4E}"/>
    <dgm:cxn modelId="{25A0DF3D-9413-4503-B870-A3CB918B6C17}" type="presOf" srcId="{C31E6A14-F337-41EE-8482-A26AD0624F4E}" destId="{DBA3D5F5-5246-4AE5-9E9F-3338B70BEE6D}" srcOrd="0" destOrd="0" presId="urn:microsoft.com/office/officeart/2005/8/layout/gear1"/>
    <dgm:cxn modelId="{7B509C40-F0DB-4057-A903-D02805C2F14F}" srcId="{5210155B-9BF0-4CEB-86E1-12518B7167EF}" destId="{64DBBAC6-E45D-4E85-9720-38DF629B71A0}" srcOrd="1" destOrd="0" parTransId="{BCAB2622-04C2-4C9C-A225-13329C0B6466}" sibTransId="{C127FBD9-810C-4AA8-BD1A-5C8001908B2B}"/>
    <dgm:cxn modelId="{B8E7625D-7F5E-43CE-8CEC-CEC4995C191B}" type="presOf" srcId="{64DBBAC6-E45D-4E85-9720-38DF629B71A0}" destId="{AC6D7061-B77C-4969-9307-B0214D7010BF}" srcOrd="2" destOrd="0" presId="urn:microsoft.com/office/officeart/2005/8/layout/gear1"/>
    <dgm:cxn modelId="{BD1FC44B-FF2B-4704-A5A4-D2D4F7232483}" type="presOf" srcId="{64DBBAC6-E45D-4E85-9720-38DF629B71A0}" destId="{730FC32E-F716-48DF-8451-CC88BAC93938}" srcOrd="0" destOrd="0" presId="urn:microsoft.com/office/officeart/2005/8/layout/gear1"/>
    <dgm:cxn modelId="{08C1AC6C-1818-4987-AF71-9D7D8025A483}" type="presOf" srcId="{5210155B-9BF0-4CEB-86E1-12518B7167EF}" destId="{C506F4E5-A513-4609-AB93-68BAAC139E7B}" srcOrd="0" destOrd="0" presId="urn:microsoft.com/office/officeart/2005/8/layout/gear1"/>
    <dgm:cxn modelId="{24AA734F-B5EB-4A5B-8E29-6BB59ED7B55E}" type="presOf" srcId="{4BECA0A3-5D4B-4595-8CCC-F5561E5FBB32}" destId="{97D2EECC-30D2-4EB7-B98D-A32BCA83D3B7}" srcOrd="1" destOrd="0" presId="urn:microsoft.com/office/officeart/2005/8/layout/gear1"/>
    <dgm:cxn modelId="{E0B2AB53-3F23-4955-84DD-10485FBE35D9}" type="presOf" srcId="{64DBBAC6-E45D-4E85-9720-38DF629B71A0}" destId="{A12F0F5E-61E5-40D9-98A0-E92A15ED07BD}" srcOrd="1" destOrd="0" presId="urn:microsoft.com/office/officeart/2005/8/layout/gear1"/>
    <dgm:cxn modelId="{EEEE3354-D9F8-4A1C-B934-B8ED1890BC60}" type="presOf" srcId="{2FFA01E4-8543-4FCE-8A4D-B353339F599A}" destId="{A7F2FBDF-8E65-4FF8-A70F-BA4B66435F45}" srcOrd="0" destOrd="0" presId="urn:microsoft.com/office/officeart/2005/8/layout/gear1"/>
    <dgm:cxn modelId="{E7A08B55-83A0-41F5-8178-FDF51B88D8F5}" type="presOf" srcId="{2FFA01E4-8543-4FCE-8A4D-B353339F599A}" destId="{B7BC5165-23B2-4441-AB26-B1E9A5D2D708}" srcOrd="2" destOrd="0" presId="urn:microsoft.com/office/officeart/2005/8/layout/gear1"/>
    <dgm:cxn modelId="{76E4F085-F392-4D43-BBD2-F230A2CED615}" type="presOf" srcId="{4BECA0A3-5D4B-4595-8CCC-F5561E5FBB32}" destId="{F68C309C-661C-4C80-8988-5892B9C433AF}" srcOrd="0" destOrd="0" presId="urn:microsoft.com/office/officeart/2005/8/layout/gear1"/>
    <dgm:cxn modelId="{5DE2DA96-82A9-4158-951C-1751A401F069}" type="presOf" srcId="{EB2D03B1-5636-4126-BCAC-2F7F4D433314}" destId="{5C6636A7-B9B1-4A64-906C-1B41EA77263E}" srcOrd="0" destOrd="0" presId="urn:microsoft.com/office/officeart/2005/8/layout/gear1"/>
    <dgm:cxn modelId="{020749AA-F5A9-4E6E-B43B-2362109CF693}" srcId="{5210155B-9BF0-4CEB-86E1-12518B7167EF}" destId="{4BECA0A3-5D4B-4595-8CCC-F5561E5FBB32}" srcOrd="0" destOrd="0" parTransId="{A84FFC7F-D4AB-4DC2-87AD-E396EA4C4243}" sibTransId="{EB2D03B1-5636-4126-BCAC-2F7F4D433314}"/>
    <dgm:cxn modelId="{715AAFB2-0F0B-4CB9-91E0-EE3E257A1FFD}" type="presOf" srcId="{C127FBD9-810C-4AA8-BD1A-5C8001908B2B}" destId="{ACFC8BEF-6F52-475A-B320-2A72F1087CD7}" srcOrd="0" destOrd="0" presId="urn:microsoft.com/office/officeart/2005/8/layout/gear1"/>
    <dgm:cxn modelId="{049E8DB6-DB29-4171-8100-54279E53576B}" type="presOf" srcId="{4BECA0A3-5D4B-4595-8CCC-F5561E5FBB32}" destId="{F975A306-E455-48B0-89E9-DBAA60323040}" srcOrd="2" destOrd="0" presId="urn:microsoft.com/office/officeart/2005/8/layout/gear1"/>
    <dgm:cxn modelId="{6A8728D1-4F56-47A0-BD16-65AED60264F7}" type="presParOf" srcId="{C506F4E5-A513-4609-AB93-68BAAC139E7B}" destId="{F68C309C-661C-4C80-8988-5892B9C433AF}" srcOrd="0" destOrd="0" presId="urn:microsoft.com/office/officeart/2005/8/layout/gear1"/>
    <dgm:cxn modelId="{D0C0F7AC-0B28-4E99-A1EE-A4F43C097097}" type="presParOf" srcId="{C506F4E5-A513-4609-AB93-68BAAC139E7B}" destId="{97D2EECC-30D2-4EB7-B98D-A32BCA83D3B7}" srcOrd="1" destOrd="0" presId="urn:microsoft.com/office/officeart/2005/8/layout/gear1"/>
    <dgm:cxn modelId="{3B483320-CF3F-4701-87A9-6DD919E116D2}" type="presParOf" srcId="{C506F4E5-A513-4609-AB93-68BAAC139E7B}" destId="{F975A306-E455-48B0-89E9-DBAA60323040}" srcOrd="2" destOrd="0" presId="urn:microsoft.com/office/officeart/2005/8/layout/gear1"/>
    <dgm:cxn modelId="{349895D3-6BFF-422F-AFF3-183C020365C5}" type="presParOf" srcId="{C506F4E5-A513-4609-AB93-68BAAC139E7B}" destId="{730FC32E-F716-48DF-8451-CC88BAC93938}" srcOrd="3" destOrd="0" presId="urn:microsoft.com/office/officeart/2005/8/layout/gear1"/>
    <dgm:cxn modelId="{4B9DB740-6A2B-4986-B928-D35EE2D0583E}" type="presParOf" srcId="{C506F4E5-A513-4609-AB93-68BAAC139E7B}" destId="{A12F0F5E-61E5-40D9-98A0-E92A15ED07BD}" srcOrd="4" destOrd="0" presId="urn:microsoft.com/office/officeart/2005/8/layout/gear1"/>
    <dgm:cxn modelId="{843C7757-FDFC-4720-9DA7-34DFF817ECBE}" type="presParOf" srcId="{C506F4E5-A513-4609-AB93-68BAAC139E7B}" destId="{AC6D7061-B77C-4969-9307-B0214D7010BF}" srcOrd="5" destOrd="0" presId="urn:microsoft.com/office/officeart/2005/8/layout/gear1"/>
    <dgm:cxn modelId="{278354D2-9539-4464-B30E-953C4C6C1C90}" type="presParOf" srcId="{C506F4E5-A513-4609-AB93-68BAAC139E7B}" destId="{A7F2FBDF-8E65-4FF8-A70F-BA4B66435F45}" srcOrd="6" destOrd="0" presId="urn:microsoft.com/office/officeart/2005/8/layout/gear1"/>
    <dgm:cxn modelId="{9F0536DE-546E-4A12-BCE0-379A474DBD60}" type="presParOf" srcId="{C506F4E5-A513-4609-AB93-68BAAC139E7B}" destId="{9726DDA7-085D-4B43-A4B9-1929C977100C}" srcOrd="7" destOrd="0" presId="urn:microsoft.com/office/officeart/2005/8/layout/gear1"/>
    <dgm:cxn modelId="{41F1E770-3C58-48DC-9439-66FC112E29DE}" type="presParOf" srcId="{C506F4E5-A513-4609-AB93-68BAAC139E7B}" destId="{B7BC5165-23B2-4441-AB26-B1E9A5D2D708}" srcOrd="8" destOrd="0" presId="urn:microsoft.com/office/officeart/2005/8/layout/gear1"/>
    <dgm:cxn modelId="{40D6733A-FE67-40F6-80CC-7E82994E16CA}" type="presParOf" srcId="{C506F4E5-A513-4609-AB93-68BAAC139E7B}" destId="{A2C7B5C3-D71A-437D-A6D0-849CACF3409F}" srcOrd="9" destOrd="0" presId="urn:microsoft.com/office/officeart/2005/8/layout/gear1"/>
    <dgm:cxn modelId="{1E1F2C43-6E77-4530-96E2-484A890063B9}" type="presParOf" srcId="{C506F4E5-A513-4609-AB93-68BAAC139E7B}" destId="{5C6636A7-B9B1-4A64-906C-1B41EA77263E}" srcOrd="10" destOrd="0" presId="urn:microsoft.com/office/officeart/2005/8/layout/gear1"/>
    <dgm:cxn modelId="{CFF2DFF2-3E49-4EAB-B9B6-0F15537CC3F2}" type="presParOf" srcId="{C506F4E5-A513-4609-AB93-68BAAC139E7B}" destId="{ACFC8BEF-6F52-475A-B320-2A72F1087CD7}" srcOrd="11" destOrd="0" presId="urn:microsoft.com/office/officeart/2005/8/layout/gear1"/>
    <dgm:cxn modelId="{8A58332F-2E85-4DC5-9EEC-DA897CE0CDF2}" type="presParOf" srcId="{C506F4E5-A513-4609-AB93-68BAAC139E7B}" destId="{DBA3D5F5-5246-4AE5-9E9F-3338B70BEE6D}" srcOrd="12" destOrd="0" presId="urn:microsoft.com/office/officeart/2005/8/layout/gear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DFB77-A290-4D9A-AC8B-E901DE940EC8}">
      <dsp:nvSpPr>
        <dsp:cNvPr id="0" name=""/>
        <dsp:cNvSpPr/>
      </dsp:nvSpPr>
      <dsp:spPr>
        <a:xfrm rot="5400000">
          <a:off x="3176365" y="878127"/>
          <a:ext cx="2086145" cy="1814946"/>
        </a:xfrm>
        <a:prstGeom prst="hexagon">
          <a:avLst>
            <a:gd name="adj" fmla="val 25000"/>
            <a:gd name="vf" fmla="val 115470"/>
          </a:avLst>
        </a:prstGeom>
        <a:solidFill>
          <a:schemeClr val="accent2">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i="1" kern="1200">
              <a:effectLst/>
              <a:latin typeface="Work Sans" pitchFamily="2" charset="0"/>
              <a:ea typeface="Calibri" panose="020F0502020204030204" pitchFamily="34" charset="0"/>
            </a:rPr>
            <a:t>Quan điểm lịch sử - cụ </a:t>
          </a:r>
          <a:r>
            <a:rPr lang="vi-VN" sz="2000" i="1" kern="1200">
              <a:effectLst/>
              <a:latin typeface="Work Sans" pitchFamily="2" charset="0"/>
              <a:ea typeface="Calibri" panose="020F0502020204030204" pitchFamily="34" charset="0"/>
            </a:rPr>
            <a:t>thể</a:t>
          </a:r>
          <a:endParaRPr lang="en-US" sz="1800" kern="1200"/>
        </a:p>
      </dsp:txBody>
      <dsp:txXfrm rot="-5400000">
        <a:off x="3594793" y="1067619"/>
        <a:ext cx="1249288" cy="1435963"/>
      </dsp:txXfrm>
    </dsp:sp>
    <dsp:sp modelId="{05951153-65A1-4919-8F0E-4CFCA2E1C4DA}">
      <dsp:nvSpPr>
        <dsp:cNvPr id="0" name=""/>
        <dsp:cNvSpPr/>
      </dsp:nvSpPr>
      <dsp:spPr>
        <a:xfrm>
          <a:off x="5181985" y="1159757"/>
          <a:ext cx="2328138" cy="125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endParaRPr lang="en-US" sz="1700" kern="1200"/>
        </a:p>
      </dsp:txBody>
      <dsp:txXfrm>
        <a:off x="5181985" y="1159757"/>
        <a:ext cx="2328138" cy="1251687"/>
      </dsp:txXfrm>
    </dsp:sp>
    <dsp:sp modelId="{B201DB41-01A2-4271-A83C-CB226C3EC774}">
      <dsp:nvSpPr>
        <dsp:cNvPr id="0" name=""/>
        <dsp:cNvSpPr/>
      </dsp:nvSpPr>
      <dsp:spPr>
        <a:xfrm rot="5400000">
          <a:off x="1216222" y="878127"/>
          <a:ext cx="2086145" cy="1814946"/>
        </a:xfrm>
        <a:prstGeom prst="hexagon">
          <a:avLst>
            <a:gd name="adj" fmla="val 25000"/>
            <a:gd name="vf" fmla="val 115470"/>
          </a:avLst>
        </a:prstGeom>
        <a:solidFill>
          <a:schemeClr val="accent3">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34650" y="1067619"/>
        <a:ext cx="1249288" cy="1435963"/>
      </dsp:txXfrm>
    </dsp:sp>
    <dsp:sp modelId="{9D6A373B-CE87-4925-858A-FA2A5FE37559}">
      <dsp:nvSpPr>
        <dsp:cNvPr id="0" name=""/>
        <dsp:cNvSpPr/>
      </dsp:nvSpPr>
      <dsp:spPr>
        <a:xfrm rot="5400000">
          <a:off x="2192538" y="2648848"/>
          <a:ext cx="2086145" cy="1814946"/>
        </a:xfrm>
        <a:prstGeom prst="hexagon">
          <a:avLst>
            <a:gd name="adj" fmla="val 25000"/>
            <a:gd name="vf" fmla="val 115470"/>
          </a:avLst>
        </a:prstGeom>
        <a:solidFill>
          <a:schemeClr val="accent4">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vi-VN" sz="1700" i="1" kern="1200">
              <a:effectLst/>
              <a:latin typeface="Work Sans" pitchFamily="2" charset="0"/>
              <a:ea typeface="Calibri" panose="020F0502020204030204" pitchFamily="34" charset="0"/>
            </a:rPr>
            <a:t>Thống nhất tính đảng và tính khoa học</a:t>
          </a:r>
          <a:endParaRPr lang="en-US" sz="1700" kern="1200"/>
        </a:p>
      </dsp:txBody>
      <dsp:txXfrm rot="-5400000">
        <a:off x="2610966" y="2838340"/>
        <a:ext cx="1249288" cy="1435963"/>
      </dsp:txXfrm>
    </dsp:sp>
    <dsp:sp modelId="{278FEE4D-D8AB-4EBB-9929-FCB57B1BB710}">
      <dsp:nvSpPr>
        <dsp:cNvPr id="0" name=""/>
        <dsp:cNvSpPr/>
      </dsp:nvSpPr>
      <dsp:spPr>
        <a:xfrm>
          <a:off x="0" y="2930477"/>
          <a:ext cx="2253037" cy="125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r" defTabSz="755650">
            <a:lnSpc>
              <a:spcPct val="90000"/>
            </a:lnSpc>
            <a:spcBef>
              <a:spcPct val="0"/>
            </a:spcBef>
            <a:spcAft>
              <a:spcPct val="35000"/>
            </a:spcAft>
            <a:buNone/>
          </a:pPr>
          <a:endParaRPr lang="en-US" sz="1700" kern="1200"/>
        </a:p>
      </dsp:txBody>
      <dsp:txXfrm>
        <a:off x="0" y="2930477"/>
        <a:ext cx="2253037" cy="1251687"/>
      </dsp:txXfrm>
    </dsp:sp>
    <dsp:sp modelId="{3BFC4B9A-162F-4A4D-8E36-386932C93529}">
      <dsp:nvSpPr>
        <dsp:cNvPr id="0" name=""/>
        <dsp:cNvSpPr/>
      </dsp:nvSpPr>
      <dsp:spPr>
        <a:xfrm rot="5400000">
          <a:off x="4152681" y="2648848"/>
          <a:ext cx="2086145" cy="1814946"/>
        </a:xfrm>
        <a:prstGeom prst="hexagon">
          <a:avLst>
            <a:gd name="adj" fmla="val 25000"/>
            <a:gd name="vf" fmla="val 115470"/>
          </a:avLst>
        </a:prstGeom>
        <a:solidFill>
          <a:schemeClr val="accent5">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vi-VN" sz="2100" i="1" kern="1200">
              <a:latin typeface="Work Sans" pitchFamily="2" charset="0"/>
              <a:ea typeface="Calibri" panose="020F0502020204030204" pitchFamily="34" charset="0"/>
              <a:cs typeface="SimSun" panose="02010600030101010101" pitchFamily="2" charset="-122"/>
            </a:rPr>
            <a:t>Quan điểm toàn diện và hệ thống</a:t>
          </a:r>
          <a:endParaRPr lang="en-US" sz="2100" kern="1200"/>
        </a:p>
      </dsp:txBody>
      <dsp:txXfrm rot="-5400000">
        <a:off x="4571109" y="2838340"/>
        <a:ext cx="1249288" cy="1435963"/>
      </dsp:txXfrm>
    </dsp:sp>
    <dsp:sp modelId="{A574417D-625B-4B04-9E32-A9C6E5053FE0}">
      <dsp:nvSpPr>
        <dsp:cNvPr id="0" name=""/>
        <dsp:cNvSpPr/>
      </dsp:nvSpPr>
      <dsp:spPr>
        <a:xfrm rot="5400000">
          <a:off x="3176365" y="4419568"/>
          <a:ext cx="2086145" cy="1814946"/>
        </a:xfrm>
        <a:prstGeom prst="hexagon">
          <a:avLst>
            <a:gd name="adj" fmla="val 25000"/>
            <a:gd name="vf" fmla="val 115470"/>
          </a:avLst>
        </a:prstGeom>
        <a:solidFill>
          <a:schemeClr val="accent6">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endParaRPr lang="en-US" sz="1700" kern="1200"/>
        </a:p>
        <a:p>
          <a:pPr marL="0" lvl="0" indent="0" algn="ctr" defTabSz="755650">
            <a:lnSpc>
              <a:spcPct val="90000"/>
            </a:lnSpc>
            <a:spcBef>
              <a:spcPct val="0"/>
            </a:spcBef>
            <a:spcAft>
              <a:spcPct val="35000"/>
            </a:spcAft>
            <a:buNone/>
          </a:pPr>
          <a:r>
            <a:rPr lang="vi-VN" sz="1700" i="1" kern="1200">
              <a:effectLst/>
              <a:latin typeface="Work Sans" pitchFamily="2" charset="0"/>
              <a:ea typeface="Calibri" panose="020F0502020204030204" pitchFamily="34" charset="0"/>
            </a:rPr>
            <a:t>Thống nhất lý luận và thực tiễn</a:t>
          </a:r>
          <a:r>
            <a:rPr lang="vi-VN" sz="1700" kern="1200">
              <a:effectLst/>
              <a:latin typeface="Work Sans" pitchFamily="2" charset="0"/>
              <a:ea typeface="Calibri" panose="020F0502020204030204" pitchFamily="34" charset="0"/>
            </a:rPr>
            <a:t> </a:t>
          </a:r>
          <a:endParaRPr lang="en-US" sz="1700" kern="1200"/>
        </a:p>
      </dsp:txBody>
      <dsp:txXfrm rot="-5400000">
        <a:off x="3594793" y="4609060"/>
        <a:ext cx="1249288" cy="1435963"/>
      </dsp:txXfrm>
    </dsp:sp>
    <dsp:sp modelId="{FAD31BD2-A236-413F-93D6-1F8E178F97CB}">
      <dsp:nvSpPr>
        <dsp:cNvPr id="0" name=""/>
        <dsp:cNvSpPr/>
      </dsp:nvSpPr>
      <dsp:spPr>
        <a:xfrm>
          <a:off x="5181985" y="4701198"/>
          <a:ext cx="2328138" cy="1251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endParaRPr lang="en-US" sz="1700" kern="1200"/>
        </a:p>
      </dsp:txBody>
      <dsp:txXfrm>
        <a:off x="5181985" y="4701198"/>
        <a:ext cx="2328138" cy="1251687"/>
      </dsp:txXfrm>
    </dsp:sp>
    <dsp:sp modelId="{FABF1F6B-E3BF-4A31-9163-BFFE126F0822}">
      <dsp:nvSpPr>
        <dsp:cNvPr id="0" name=""/>
        <dsp:cNvSpPr/>
      </dsp:nvSpPr>
      <dsp:spPr>
        <a:xfrm rot="5400000">
          <a:off x="1216222" y="4419568"/>
          <a:ext cx="2086145" cy="1814946"/>
        </a:xfrm>
        <a:prstGeom prst="hexagon">
          <a:avLst>
            <a:gd name="adj" fmla="val 25000"/>
            <a:gd name="vf" fmla="val 115470"/>
          </a:avLst>
        </a:prstGeom>
        <a:solidFill>
          <a:schemeClr val="accent2">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vi-VN" sz="2100" i="1" kern="1200">
              <a:latin typeface="Work Sans" pitchFamily="2" charset="0"/>
              <a:ea typeface="Calibri" panose="020F0502020204030204" pitchFamily="34" charset="0"/>
            </a:rPr>
            <a:t>Quan điểm kế thừa và phát triển </a:t>
          </a:r>
          <a:endParaRPr lang="en-US" sz="2100" kern="1200"/>
        </a:p>
      </dsp:txBody>
      <dsp:txXfrm rot="-5400000">
        <a:off x="1634650" y="4609060"/>
        <a:ext cx="1249288" cy="1435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C309C-661C-4C80-8988-5892B9C433AF}">
      <dsp:nvSpPr>
        <dsp:cNvPr id="0" name=""/>
        <dsp:cNvSpPr/>
      </dsp:nvSpPr>
      <dsp:spPr>
        <a:xfrm>
          <a:off x="2105265" y="2977364"/>
          <a:ext cx="3855669" cy="3505154"/>
        </a:xfrm>
        <a:prstGeom prst="gear9">
          <a:avLst/>
        </a:prstGeom>
        <a:solidFill>
          <a:schemeClr val="accent4">
            <a:hueOff val="0"/>
            <a:satOff val="0"/>
            <a:lumOff val="0"/>
            <a:alpha val="7700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vi-VN" sz="2000" b="1"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Giáo dục và thực hành đạo đức cách mạng, củng cố niềm tin khoa học gắn liền với trau dồi tình cảm cách mạng, bồi dưỡng lòng yên nước</a:t>
          </a:r>
          <a:endParaRPr lang="en-US" sz="2000" kern="1200">
            <a:solidFill>
              <a:schemeClr val="accent2">
                <a:lumMod val="75000"/>
              </a:schemeClr>
            </a:solidFill>
          </a:endParaRPr>
        </a:p>
      </dsp:txBody>
      <dsp:txXfrm>
        <a:off x="2854229" y="3798430"/>
        <a:ext cx="2357741" cy="1801721"/>
      </dsp:txXfrm>
    </dsp:sp>
    <dsp:sp modelId="{730FC32E-F716-48DF-8451-CC88BAC93938}">
      <dsp:nvSpPr>
        <dsp:cNvPr id="0" name=""/>
        <dsp:cNvSpPr/>
      </dsp:nvSpPr>
      <dsp:spPr>
        <a:xfrm>
          <a:off x="5" y="2124146"/>
          <a:ext cx="3084535" cy="3084535"/>
        </a:xfrm>
        <a:prstGeom prst="gear6">
          <a:avLst/>
        </a:prstGeom>
        <a:solidFill>
          <a:schemeClr val="accent4">
            <a:hueOff val="4900445"/>
            <a:satOff val="-20388"/>
            <a:lumOff val="4804"/>
            <a:alpha val="6900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vi-VN" sz="1600" b="1" kern="1200">
              <a:latin typeface="ZapfChancery-Medium" panose="00000400000000000000" pitchFamily="2" charset="0"/>
              <a:ea typeface="ZapfChancery-Medium" panose="00000400000000000000" pitchFamily="2" charset="0"/>
              <a:cs typeface="ZapfChancery-Medium" panose="00000400000000000000" pitchFamily="2" charset="0"/>
            </a:rPr>
            <a:t>Giáo dục và thực hành đạo đức cách mạng, củng cố niềm tin khoa học gắn liền với trau dồi tình cảm cách mạng, bồi dưỡng lòng yên nước</a:t>
          </a:r>
          <a:endParaRPr lang="en-US" sz="1600" kern="1200"/>
        </a:p>
      </dsp:txBody>
      <dsp:txXfrm>
        <a:off x="776546" y="2905380"/>
        <a:ext cx="1531453" cy="1522067"/>
      </dsp:txXfrm>
    </dsp:sp>
    <dsp:sp modelId="{A7F2FBDF-8E65-4FF8-A70F-BA4B66435F45}">
      <dsp:nvSpPr>
        <dsp:cNvPr id="0" name=""/>
        <dsp:cNvSpPr/>
      </dsp:nvSpPr>
      <dsp:spPr>
        <a:xfrm rot="20700000">
          <a:off x="1723519" y="791068"/>
          <a:ext cx="2838890" cy="2406276"/>
        </a:xfrm>
        <a:prstGeom prst="gear6">
          <a:avLst/>
        </a:prstGeom>
        <a:solidFill>
          <a:schemeClr val="accent4">
            <a:hueOff val="9800891"/>
            <a:satOff val="-40777"/>
            <a:lumOff val="9608"/>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vi-VN" sz="2000" b="1" kern="1200">
              <a:latin typeface="ZapfChancery-Medium" panose="00000400000000000000" pitchFamily="2" charset="0"/>
              <a:ea typeface="ZapfChancery-Medium" panose="00000400000000000000" pitchFamily="2" charset="0"/>
              <a:cs typeface="ZapfChancery-Medium" panose="00000400000000000000" pitchFamily="2" charset="0"/>
            </a:rPr>
            <a:t>Góp phần nâng cao năng lực tư duy lý luận</a:t>
          </a:r>
          <a:endParaRPr lang="en-US" sz="2000" kern="1200"/>
        </a:p>
      </dsp:txBody>
      <dsp:txXfrm rot="-20700000">
        <a:off x="2371830" y="1293176"/>
        <a:ext cx="1542267" cy="1402061"/>
      </dsp:txXfrm>
    </dsp:sp>
    <dsp:sp modelId="{5C6636A7-B9B1-4A64-906C-1B41EA77263E}">
      <dsp:nvSpPr>
        <dsp:cNvPr id="0" name=""/>
        <dsp:cNvSpPr/>
      </dsp:nvSpPr>
      <dsp:spPr>
        <a:xfrm>
          <a:off x="2768903" y="2793912"/>
          <a:ext cx="4078724" cy="4078724"/>
        </a:xfrm>
        <a:prstGeom prst="circularArrow">
          <a:avLst>
            <a:gd name="adj1" fmla="val 4687"/>
            <a:gd name="adj2" fmla="val 299029"/>
            <a:gd name="adj3" fmla="val 2544594"/>
            <a:gd name="adj4" fmla="val 15801341"/>
            <a:gd name="adj5" fmla="val 5469"/>
          </a:avLst>
        </a:prstGeom>
        <a:solidFill>
          <a:schemeClr val="accent4">
            <a:hueOff val="0"/>
            <a:satOff val="0"/>
            <a:lumOff val="0"/>
            <a:alphaOff val="0"/>
          </a:schemeClr>
        </a:solidFill>
        <a:ln>
          <a:noFill/>
        </a:ln>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CFC8BEF-6F52-475A-B320-2A72F1087CD7}">
      <dsp:nvSpPr>
        <dsp:cNvPr id="0" name=""/>
        <dsp:cNvSpPr/>
      </dsp:nvSpPr>
      <dsp:spPr>
        <a:xfrm>
          <a:off x="-121798" y="1938069"/>
          <a:ext cx="2963448" cy="2963448"/>
        </a:xfrm>
        <a:prstGeom prst="leftCircularArrow">
          <a:avLst>
            <a:gd name="adj1" fmla="val 6452"/>
            <a:gd name="adj2" fmla="val 429999"/>
            <a:gd name="adj3" fmla="val 10489124"/>
            <a:gd name="adj4" fmla="val 14837806"/>
            <a:gd name="adj5" fmla="val 7527"/>
          </a:avLst>
        </a:prstGeom>
        <a:solidFill>
          <a:schemeClr val="accent4">
            <a:hueOff val="4900445"/>
            <a:satOff val="-20388"/>
            <a:lumOff val="4804"/>
            <a:alphaOff val="0"/>
          </a:schemeClr>
        </a:solidFill>
        <a:ln>
          <a:noFill/>
        </a:ln>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BA3D5F5-5246-4AE5-9E9F-3338B70BEE6D}">
      <dsp:nvSpPr>
        <dsp:cNvPr id="0" name=""/>
        <dsp:cNvSpPr/>
      </dsp:nvSpPr>
      <dsp:spPr>
        <a:xfrm>
          <a:off x="1457596" y="354671"/>
          <a:ext cx="3195194" cy="3195194"/>
        </a:xfrm>
        <a:prstGeom prst="circularArrow">
          <a:avLst>
            <a:gd name="adj1" fmla="val 5984"/>
            <a:gd name="adj2" fmla="val 394124"/>
            <a:gd name="adj3" fmla="val 13313824"/>
            <a:gd name="adj4" fmla="val 10508221"/>
            <a:gd name="adj5" fmla="val 6981"/>
          </a:avLst>
        </a:prstGeom>
        <a:solidFill>
          <a:schemeClr val="accent4">
            <a:hueOff val="9800891"/>
            <a:satOff val="-40777"/>
            <a:lumOff val="9608"/>
            <a:alphaOff val="0"/>
          </a:schemeClr>
        </a:solidFill>
        <a:ln>
          <a:noFill/>
        </a:ln>
        <a:effectLst/>
        <a:sp3d z="-600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D55C4-BF0D-4E79-8DC2-49EC1B20E608}"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A0DEC-B8F8-4758-84BB-7F5C9D92873F}" type="slidenum">
              <a:rPr lang="en-US" smtClean="0"/>
              <a:t>‹#›</a:t>
            </a:fld>
            <a:endParaRPr lang="en-US"/>
          </a:p>
        </p:txBody>
      </p:sp>
    </p:spTree>
    <p:extLst>
      <p:ext uri="{BB962C8B-B14F-4D97-AF65-F5344CB8AC3E}">
        <p14:creationId xmlns:p14="http://schemas.microsoft.com/office/powerpoint/2010/main" val="25754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580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43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FD8CFC5E-AEBB-F78F-F65C-A8D14821E67D}"/>
            </a:ext>
          </a:extLst>
        </p:cNvPr>
        <p:cNvGrpSpPr/>
        <p:nvPr/>
      </p:nvGrpSpPr>
      <p:grpSpPr>
        <a:xfrm>
          <a:off x="0" y="0"/>
          <a:ext cx="0" cy="0"/>
          <a:chOff x="0" y="0"/>
          <a:chExt cx="0" cy="0"/>
        </a:xfrm>
      </p:grpSpPr>
      <p:sp>
        <p:nvSpPr>
          <p:cNvPr id="144" name="Google Shape;144;g35f391192_045:notes">
            <a:extLst>
              <a:ext uri="{FF2B5EF4-FFF2-40B4-BE49-F238E27FC236}">
                <a16:creationId xmlns:a16="http://schemas.microsoft.com/office/drawing/2014/main" id="{A2D9CC9C-0B2F-CF4C-4FF9-ECB048230B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a:extLst>
              <a:ext uri="{FF2B5EF4-FFF2-40B4-BE49-F238E27FC236}">
                <a16:creationId xmlns:a16="http://schemas.microsoft.com/office/drawing/2014/main" id="{6828E24B-F69C-793D-1C1D-9384F25A68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609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024C1745-95A1-9526-20D3-B3EE0DDE6303}"/>
            </a:ext>
          </a:extLst>
        </p:cNvPr>
        <p:cNvGrpSpPr/>
        <p:nvPr/>
      </p:nvGrpSpPr>
      <p:grpSpPr>
        <a:xfrm>
          <a:off x="0" y="0"/>
          <a:ext cx="0" cy="0"/>
          <a:chOff x="0" y="0"/>
          <a:chExt cx="0" cy="0"/>
        </a:xfrm>
      </p:grpSpPr>
      <p:sp>
        <p:nvSpPr>
          <p:cNvPr id="144" name="Google Shape;144;g35f391192_045:notes">
            <a:extLst>
              <a:ext uri="{FF2B5EF4-FFF2-40B4-BE49-F238E27FC236}">
                <a16:creationId xmlns:a16="http://schemas.microsoft.com/office/drawing/2014/main" id="{67C81025-D00E-C907-AF51-B79F78D4A1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a:extLst>
              <a:ext uri="{FF2B5EF4-FFF2-40B4-BE49-F238E27FC236}">
                <a16:creationId xmlns:a16="http://schemas.microsoft.com/office/drawing/2014/main" id="{E26703DC-D9CB-D30E-07EE-29C5055623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703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7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99215BBC-8785-F26B-29CD-A5E7B3F2A18F}"/>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1F49BD35-2F1C-9606-4634-7B8226FAE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2D47140E-9B5A-C55E-FF67-DCF7079332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1101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764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3267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2492-865A-FA70-98BA-51F090D39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6582-3317-BD66-7A85-5D67E3315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BF1AC-EC19-8710-925A-5965B390345F}"/>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81925D95-C051-FFEF-0778-40F8C020D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CE587-AF2B-140D-D051-7330595AC76A}"/>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51467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19231-58D6-16E7-7E43-E155761E0B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0A410-9400-9EE7-C3A0-F463A4D97A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AF43-B290-2EBA-8142-9C1B3F98A3EB}"/>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C3727D07-F163-C235-EAFB-7884650F7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EE764-A0D2-46DC-FF12-38912F7196C1}"/>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98101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sp>
        <p:nvSpPr>
          <p:cNvPr id="34" name="Google Shape;34;p7"/>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7"/>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6" name="Google Shape;36;p7"/>
          <p:cNvSpPr txBox="1">
            <a:spLocks noGrp="1"/>
          </p:cNvSpPr>
          <p:nvPr>
            <p:ph type="body" idx="1"/>
          </p:nvPr>
        </p:nvSpPr>
        <p:spPr>
          <a:xfrm>
            <a:off x="1158867"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7" name="Google Shape;37;p7"/>
          <p:cNvSpPr txBox="1">
            <a:spLocks noGrp="1"/>
          </p:cNvSpPr>
          <p:nvPr>
            <p:ph type="body" idx="2"/>
          </p:nvPr>
        </p:nvSpPr>
        <p:spPr>
          <a:xfrm>
            <a:off x="4475652"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8" name="Google Shape;38;p7"/>
          <p:cNvSpPr txBox="1">
            <a:spLocks noGrp="1"/>
          </p:cNvSpPr>
          <p:nvPr>
            <p:ph type="body" idx="3"/>
          </p:nvPr>
        </p:nvSpPr>
        <p:spPr>
          <a:xfrm>
            <a:off x="7792439" y="3083900"/>
            <a:ext cx="3155200" cy="2720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9" name="Google Shape;39;p7"/>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64769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sp>
        <p:nvSpPr>
          <p:cNvPr id="28" name="Google Shape;28;p6"/>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6"/>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0" name="Google Shape;30;p6"/>
          <p:cNvSpPr txBox="1">
            <a:spLocks noGrp="1"/>
          </p:cNvSpPr>
          <p:nvPr>
            <p:ph type="body" idx="1"/>
          </p:nvPr>
        </p:nvSpPr>
        <p:spPr>
          <a:xfrm>
            <a:off x="1158867" y="3083900"/>
            <a:ext cx="4792800" cy="28444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1" name="Google Shape;31;p6"/>
          <p:cNvSpPr txBox="1">
            <a:spLocks noGrp="1"/>
          </p:cNvSpPr>
          <p:nvPr>
            <p:ph type="body" idx="2"/>
          </p:nvPr>
        </p:nvSpPr>
        <p:spPr>
          <a:xfrm>
            <a:off x="6240304" y="3083900"/>
            <a:ext cx="4792800" cy="28444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2" name="Google Shape;32;p6"/>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0737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9D71-1323-3010-5844-A9D47B701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D0E43-9EC6-91AA-CF57-2EF8D8C3A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22F21-0D83-80E9-6A0D-59E8BC70965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441D0FCB-00AD-E0D2-FE11-2A6682698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D54C1-020B-0E17-873A-14D2E8A6C68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5072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C747-24A0-65A7-7EA4-C8362C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DDEA2-C831-B9F0-48DA-221B1E06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04C0-F198-C723-5F6E-D47484CA268D}"/>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241963E8-A4EC-964E-2F6D-D831D5190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5C812-F255-CEA1-C2B3-3F818908213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4007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3DA8-5A0A-EEE7-694C-4747B286D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E7E93-FB64-D58D-5889-BE19587A3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69042-68A0-DC1C-7559-55164CB3A6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8EBCE-46A0-6A9C-0808-6F93B55041C2}"/>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B7F0F96D-BFEE-AF5F-0196-0DB588340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9F17E-DAD1-2F56-5DCA-EE0E757A258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46075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597A-770D-078C-4D07-E40002EC5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C7CF9-1577-4958-C636-F674CBAC7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8454-AC6A-479C-24C7-C922BD7F6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250FC-60B3-5E15-E2BC-1ECBD3C64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C61B4-2BC0-38D0-23C4-35761C731D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D466E-75B1-458C-B5EB-4B2ED37C046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8" name="Footer Placeholder 7">
            <a:extLst>
              <a:ext uri="{FF2B5EF4-FFF2-40B4-BE49-F238E27FC236}">
                <a16:creationId xmlns:a16="http://schemas.microsoft.com/office/drawing/2014/main" id="{E705305C-FE67-97C6-6966-DF7DA4712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5933CE-659F-F83E-43AC-370536DA717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18853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365D-4DBA-D350-423B-C9D29E1CF4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DC416-8D85-8F2E-2F25-C93928914760}"/>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4" name="Footer Placeholder 3">
            <a:extLst>
              <a:ext uri="{FF2B5EF4-FFF2-40B4-BE49-F238E27FC236}">
                <a16:creationId xmlns:a16="http://schemas.microsoft.com/office/drawing/2014/main" id="{64E56222-1F74-16F9-3AEE-0B4401964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CDB8A-E320-12C6-725E-F806FBFCD199}"/>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1746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76509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94D-5376-46A8-BC95-2B733A70B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0D932-4CB0-6CA2-E7E0-47CBE45DC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CD93BB-CB8A-26BB-70CC-AC6A89159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2A9C1-7261-10E5-0953-692E915158CA}"/>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A22D4768-6158-AB75-14A0-083E49C6E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D02D6-1CF2-97B0-AADD-6ED753EC88B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95902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13E8-1339-112A-6B3A-7056E9115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9BE71-33D0-294F-8860-B03FAD594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A76E6-73BF-25F1-C454-5F27DFD2A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1DB00-29AD-0C13-0568-C7B095B58E0C}"/>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9CB5D6FF-F624-5538-0FB7-C751B186C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34C6-7C27-F2F0-B2F3-DC9D6AD94B87}"/>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175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5E1EC-0182-EA9D-6FC8-63E8000BF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F95A9-DFD7-088B-C532-4ECA4501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5D236-CDBE-2DAB-85EC-92F18D7BD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507D7EE7-41B8-2640-D434-6983FB962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4E8C6-0B00-A0BE-B0B9-746A2FEE3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EB98A-8481-42D3-ADC8-7F84A8FACCA9}" type="slidenum">
              <a:rPr lang="en-US" smtClean="0"/>
              <a:t>‹#›</a:t>
            </a:fld>
            <a:endParaRPr lang="en-US"/>
          </a:p>
        </p:txBody>
      </p:sp>
    </p:spTree>
    <p:extLst>
      <p:ext uri="{BB962C8B-B14F-4D97-AF65-F5344CB8AC3E}">
        <p14:creationId xmlns:p14="http://schemas.microsoft.com/office/powerpoint/2010/main" val="2245041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17/06/relationships/model3d" Target="../media/model3d6.glb"/><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5.png"/><Relationship Id="rId10" Type="http://schemas.microsoft.com/office/2007/relationships/diagramDrawing" Target="../diagrams/drawing2.xml"/><Relationship Id="rId4" Type="http://schemas.microsoft.com/office/2017/06/relationships/model3d" Target="../media/model3d4.glb"/><Relationship Id="rId9" Type="http://schemas.openxmlformats.org/officeDocument/2006/relationships/diagramColors" Target="../diagrams/colors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50000"/>
          </a:schemeClr>
        </a:solidFill>
        <a:effectLst/>
      </p:bgPr>
    </p:bg>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827903" y="358815"/>
            <a:ext cx="8353167"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1</a:t>
            </a:r>
            <a:endParaRPr lang="en-US"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ctr">
              <a:buNone/>
            </a:pPr>
            <a:r>
              <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Khái niệm, đối tượng, phương pháp nghiên cứu </a:t>
            </a:r>
            <a:endParaRPr lang="en-US"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ctr">
              <a:buNone/>
            </a:pPr>
            <a:r>
              <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 ý nghĩa học tập môn Tư tưởng Hồ Chí Minh</a:t>
            </a:r>
            <a:r>
              <a:rPr lang="en-US"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(tiếp)</a:t>
            </a:r>
            <a:endPar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7448132" cy="1018018"/>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sz="2000"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marL="0" lvl="0" indent="0" algn="l" rtl="0">
              <a:spcBef>
                <a:spcPts val="600"/>
              </a:spcBef>
              <a:spcAft>
                <a:spcPts val="0"/>
              </a:spcAft>
              <a:buNone/>
            </a:pPr>
            <a:r>
              <a:rPr lang="vi-VN" sz="20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Nội dung chương 1 sẽ </a:t>
            </a:r>
            <a:r>
              <a:rPr lang="en-US" sz="20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g</a:t>
            </a:r>
            <a:r>
              <a:rPr lang="vi-VN" sz="2000">
                <a:solidFill>
                  <a:schemeClr val="tx1"/>
                </a:solidFill>
                <a:effectLst/>
                <a:latin typeface="ZapfChancery-Medium" panose="00000400000000000000" pitchFamily="2" charset="0"/>
                <a:ea typeface="ZapfChancery-Medium" panose="00000400000000000000" pitchFamily="2" charset="0"/>
                <a:cs typeface="ZapfChancery-Medium" panose="00000400000000000000" pitchFamily="2" charset="0"/>
              </a:rPr>
              <a:t>óp phần trang bị cho sinh viên những kiến thức cơ bản về một số vấn đề chung (nhập môn) của môn học Tư tưởng Hồ Chí Minh</a:t>
            </a:r>
            <a:endParaRPr lang="vi-VN" sz="20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tx1"/>
                </a:solidFill>
                <a:latin typeface="Work Sans Light" pitchFamily="2" charset="0"/>
              </a:rPr>
              <a:t>Cấu trúc</a:t>
            </a:r>
          </a:p>
          <a:p>
            <a:pPr marL="127000" indent="0">
              <a:buNone/>
            </a:pPr>
            <a:r>
              <a:rPr lang="en-US" sz="1600" b="1" kern="0">
                <a:solidFill>
                  <a:schemeClr val="tx1"/>
                </a:solidFill>
                <a:latin typeface="Work Sans Light" pitchFamily="2" charset="0"/>
              </a:rPr>
              <a:t>1.1. K</a:t>
            </a:r>
            <a:r>
              <a:rPr lang="vi-VN" sz="1600" b="1" kern="0">
                <a:solidFill>
                  <a:schemeClr val="tx1"/>
                </a:solidFill>
                <a:latin typeface="Work Sans Light" pitchFamily="2" charset="0"/>
              </a:rPr>
              <a:t>hái niệm tư tưởng hồ chí minh</a:t>
            </a:r>
            <a:endParaRPr lang="en-US" sz="1600" b="1" kern="0">
              <a:solidFill>
                <a:schemeClr val="tx1"/>
              </a:solidFill>
              <a:latin typeface="Work Sans Light" pitchFamily="2" charset="0"/>
            </a:endParaRPr>
          </a:p>
          <a:p>
            <a:pPr marL="127000" indent="0">
              <a:buNone/>
            </a:pPr>
            <a:r>
              <a:rPr lang="en-US" sz="1600" b="1" kern="0">
                <a:solidFill>
                  <a:schemeClr val="tx1"/>
                </a:solidFill>
                <a:latin typeface="Work Sans Light" pitchFamily="2" charset="0"/>
              </a:rPr>
              <a:t>1.2. Đ</a:t>
            </a:r>
            <a:r>
              <a:rPr lang="vi-VN" sz="1600" b="1" kern="0">
                <a:solidFill>
                  <a:schemeClr val="tx1"/>
                </a:solidFill>
                <a:latin typeface="Work Sans Light" pitchFamily="2" charset="0"/>
              </a:rPr>
              <a:t>ối tượng nghiên cứu môn học tư tưởng hồ chí minh</a:t>
            </a:r>
            <a:endParaRPr lang="en-US" sz="1600" b="1" kern="0">
              <a:solidFill>
                <a:schemeClr val="tx1"/>
              </a:solidFill>
              <a:latin typeface="Work Sans Light" pitchFamily="2" charset="0"/>
            </a:endParaRPr>
          </a:p>
          <a:p>
            <a:pPr marL="127000" indent="0">
              <a:buNone/>
            </a:pPr>
            <a:r>
              <a:rPr lang="en-US" sz="1600" b="1" kern="0">
                <a:solidFill>
                  <a:schemeClr val="tx1"/>
                </a:solidFill>
                <a:latin typeface="Work Sans Light" pitchFamily="2" charset="0"/>
              </a:rPr>
              <a:t>1.3. P</a:t>
            </a:r>
            <a:r>
              <a:rPr lang="vi-VN" sz="1600" b="1" kern="0">
                <a:solidFill>
                  <a:schemeClr val="tx1"/>
                </a:solidFill>
                <a:latin typeface="Work Sans Light" pitchFamily="2" charset="0"/>
              </a:rPr>
              <a:t>hương pháp nghiên cứu</a:t>
            </a:r>
            <a:endParaRPr lang="en-US" sz="1600" b="1" kern="0">
              <a:solidFill>
                <a:schemeClr val="tx1"/>
              </a:solidFill>
              <a:latin typeface="Work Sans Light" pitchFamily="2" charset="0"/>
            </a:endParaRPr>
          </a:p>
          <a:p>
            <a:pPr marL="127000" indent="0">
              <a:buNone/>
            </a:pPr>
            <a:r>
              <a:rPr lang="en-US" sz="1600" b="1" kern="0">
                <a:solidFill>
                  <a:schemeClr val="tx1"/>
                </a:solidFill>
                <a:latin typeface="Work Sans Light" pitchFamily="2" charset="0"/>
              </a:rPr>
              <a:t>1.4. Ý</a:t>
            </a:r>
            <a:r>
              <a:rPr lang="vi-VN" sz="1600" b="1" kern="0">
                <a:solidFill>
                  <a:schemeClr val="tx1"/>
                </a:solidFill>
                <a:latin typeface="Work Sans Light" pitchFamily="2" charset="0"/>
              </a:rPr>
              <a:t> nghĩa của việc học tập môn học tư tưởng hồ chí minh</a:t>
            </a:r>
            <a:endParaRPr lang="en-US" sz="1600" b="1" kern="0">
              <a:solidFill>
                <a:schemeClr val="tx1"/>
              </a:solidFill>
              <a:latin typeface="Work Sans Light" pitchFamily="2"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1689903" y="786561"/>
            <a:ext cx="7778187" cy="793385"/>
          </a:xfrm>
          <a:prstGeom prst="rect">
            <a:avLst/>
          </a:prstGeom>
        </p:spPr>
        <p:txBody>
          <a:bodyPr spcFirstLastPara="1" vert="horz" wrap="square" lIns="121900" tIns="121900" rIns="121900" bIns="121900" rtlCol="0" anchor="b" anchorCtr="0">
            <a:noAutofit/>
          </a:bodyPr>
          <a:lstStyle/>
          <a:p>
            <a:pPr>
              <a:lnSpc>
                <a:spcPct val="115000"/>
              </a:lnSpc>
              <a:spcBef>
                <a:spcPts val="400"/>
              </a:spcBef>
              <a:spcAft>
                <a:spcPts val="400"/>
              </a:spcAft>
            </a:pPr>
            <a:r>
              <a:rPr lang="vi-VN" sz="2400" b="1">
                <a:latin typeface="NewCentury-Narrow" panose="020B0500000000000000" pitchFamily="34" charset="0"/>
                <a:ea typeface="NewCentury-Narrow" panose="020B0500000000000000" pitchFamily="34" charset="0"/>
                <a:cs typeface="NewCentury-Narrow" panose="020B0500000000000000" pitchFamily="34" charset="0"/>
              </a:rPr>
              <a:t>3. Xây dựng, rèn luyện phương pháp và phong cách công tác</a:t>
            </a:r>
            <a:endParaRPr lang="en-US" sz="2400" b="1" i="1"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6" name="Google Shape;86;p14"/>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10</a:t>
            </a:fld>
            <a:endParaRPr/>
          </a:p>
        </p:txBody>
      </p:sp>
      <p:pic>
        <p:nvPicPr>
          <p:cNvPr id="2" name="Picture 2" descr="C:\Users\QUOC HUY\Desktop\Logo_Đại_học_FPT.png">
            <a:extLst>
              <a:ext uri="{FF2B5EF4-FFF2-40B4-BE49-F238E27FC236}">
                <a16:creationId xmlns:a16="http://schemas.microsoft.com/office/drawing/2014/main" id="{9AAE3799-A457-4E2F-C6C8-4602252B29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9359"/>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B6ABAF4-F81C-194C-1562-508CEB5F4FF5}"/>
              </a:ext>
            </a:extLst>
          </p:cNvPr>
          <p:cNvCxnSpPr>
            <a:cxnSpLocks/>
          </p:cNvCxnSpPr>
          <p:nvPr/>
        </p:nvCxnSpPr>
        <p:spPr>
          <a:xfrm>
            <a:off x="654396" y="1465243"/>
            <a:ext cx="9687414" cy="0"/>
          </a:xfrm>
          <a:prstGeom prst="line">
            <a:avLst/>
          </a:prstGeom>
          <a:ln>
            <a:solidFill>
              <a:srgbClr val="0066FF"/>
            </a:solidFill>
          </a:ln>
        </p:spPr>
        <p:style>
          <a:lnRef idx="1">
            <a:schemeClr val="accent1"/>
          </a:lnRef>
          <a:fillRef idx="0">
            <a:schemeClr val="accent1"/>
          </a:fillRef>
          <a:effectRef idx="0">
            <a:schemeClr val="accent1"/>
          </a:effectRef>
          <a:fontRef idx="minor">
            <a:schemeClr val="tx1"/>
          </a:fontRef>
        </p:style>
      </p:cxnSp>
      <p:sp>
        <p:nvSpPr>
          <p:cNvPr id="7" name="Rectangle: Diagonal Corners Snipped 6">
            <a:extLst>
              <a:ext uri="{FF2B5EF4-FFF2-40B4-BE49-F238E27FC236}">
                <a16:creationId xmlns:a16="http://schemas.microsoft.com/office/drawing/2014/main" id="{8E427E0C-369B-187F-43C2-D69C87A572B3}"/>
              </a:ext>
            </a:extLst>
          </p:cNvPr>
          <p:cNvSpPr/>
          <p:nvPr/>
        </p:nvSpPr>
        <p:spPr>
          <a:xfrm>
            <a:off x="0" y="1533646"/>
            <a:ext cx="12191999" cy="5324354"/>
          </a:xfrm>
          <a:prstGeom prst="snip2DiagRect">
            <a:avLst/>
          </a:prstGeom>
          <a:solidFill>
            <a:schemeClr val="accent5">
              <a:lumMod val="20000"/>
              <a:lumOff val="80000"/>
              <a:alpha val="56000"/>
            </a:schemeClr>
          </a:solidFill>
          <a:ln>
            <a:solidFill>
              <a:schemeClr val="accent5">
                <a:lumMod val="20000"/>
                <a:lumOff val="80000"/>
                <a:alpha val="9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84;p14"/>
          <p:cNvSpPr txBox="1">
            <a:spLocks/>
          </p:cNvSpPr>
          <p:nvPr/>
        </p:nvSpPr>
        <p:spPr>
          <a:xfrm>
            <a:off x="1004503" y="2458688"/>
            <a:ext cx="5708814" cy="2777924"/>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800"/>
              </a:spcBef>
              <a:buClr>
                <a:schemeClr val="dk1"/>
              </a:buClr>
              <a:buSzPts val="1100"/>
              <a:buFont typeface="Arial" panose="020B0604020202020204" pitchFamily="34" charset="0"/>
              <a:buNone/>
            </a:pPr>
            <a:r>
              <a:rPr lang="vi-VN">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Người học có thể vận dụng xây dựng phong cách tư duy, phong cách diễn đạt, phong cách làm việc, phong cách ứng xử, phong cách sinh hoạt, v.v. </a:t>
            </a:r>
            <a:endParaRPr lang="vi-VN" sz="2000" b="1" dirty="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9" name="Picture 8">
            <a:extLst>
              <a:ext uri="{FF2B5EF4-FFF2-40B4-BE49-F238E27FC236}">
                <a16:creationId xmlns:a16="http://schemas.microsoft.com/office/drawing/2014/main" id="{939BBA9B-AAC3-5375-7C89-4AC7C510B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810" y="2458688"/>
            <a:ext cx="4666122" cy="3923816"/>
          </a:xfrm>
          <a:prstGeom prst="rect">
            <a:avLst/>
          </a:prstGeom>
          <a:effectLst>
            <a:glow rad="635000">
              <a:schemeClr val="accent1">
                <a:alpha val="21000"/>
              </a:schemeClr>
            </a:glow>
            <a:outerShdw blurRad="50800" dist="50800" dir="5400000" algn="ctr" rotWithShape="0">
              <a:srgbClr val="000000">
                <a:alpha val="99000"/>
              </a:srgbClr>
            </a:outerShdw>
            <a:softEdge rad="0"/>
          </a:effectLst>
          <a:scene3d>
            <a:camera prst="orthographicFront"/>
            <a:lightRig rig="morning" dir="t"/>
          </a:scene3d>
          <a:sp3d>
            <a:bevelT prst="angle"/>
            <a:bevelB/>
          </a:sp3d>
        </p:spPr>
      </p:pic>
      <p:sp>
        <p:nvSpPr>
          <p:cNvPr id="10" name="Hexagon 9">
            <a:extLst>
              <a:ext uri="{FF2B5EF4-FFF2-40B4-BE49-F238E27FC236}">
                <a16:creationId xmlns:a16="http://schemas.microsoft.com/office/drawing/2014/main" id="{E0749B68-4A9F-4206-4D2F-D2D783BAB56F}"/>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66FF"/>
                </a:solidFill>
              </a:rPr>
              <a:t>2.4</a:t>
            </a:r>
          </a:p>
        </p:txBody>
      </p:sp>
    </p:spTree>
    <p:extLst>
      <p:ext uri="{BB962C8B-B14F-4D97-AF65-F5344CB8AC3E}">
        <p14:creationId xmlns:p14="http://schemas.microsoft.com/office/powerpoint/2010/main" val="2510276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body" idx="1"/>
          </p:nvPr>
        </p:nvSpPr>
        <p:spPr>
          <a:xfrm>
            <a:off x="1149968" y="1805651"/>
            <a:ext cx="10146923" cy="4299248"/>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1.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VII</a:t>
            </a:r>
            <a:r>
              <a:rPr lang="vi-VN" sz="1600" dirty="0">
                <a:latin typeface="Work Sans Light" pitchFamily="2" charset="0"/>
                <a:ea typeface="Calibri" panose="020F0502020204030204" pitchFamily="34" charset="0"/>
                <a:cs typeface="SimSun" panose="02010600030101010101" pitchFamily="2" charset="-122"/>
              </a:rPr>
              <a:t>, Nxb. Sự thật, Hà Nội, 1991.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2.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 </a:t>
            </a:r>
            <a:r>
              <a:rPr lang="vi-VN" sz="1600" i="1" dirty="0">
                <a:latin typeface="Work Sans Light" pitchFamily="2" charset="0"/>
                <a:ea typeface="Calibri" panose="020F0502020204030204" pitchFamily="34" charset="0"/>
                <a:cs typeface="SimSun" panose="02010600030101010101" pitchFamily="2" charset="-122"/>
              </a:rPr>
              <a:t>toàn quốc lần thứ IX</a:t>
            </a:r>
            <a:r>
              <a:rPr lang="vi-VN" sz="1600" dirty="0">
                <a:latin typeface="Work Sans Light" pitchFamily="2" charset="0"/>
                <a:ea typeface="Calibri" panose="020F0502020204030204" pitchFamily="34" charset="0"/>
                <a:cs typeface="SimSun" panose="02010600030101010101" pitchFamily="2" charset="-122"/>
              </a:rPr>
              <a:t>, Nxb. Chính trị quốc gia, Hà Nội, 2001.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3.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X</a:t>
            </a:r>
            <a:r>
              <a:rPr lang="vi-VN" sz="1600" dirty="0">
                <a:latin typeface="Work Sans Light" pitchFamily="2" charset="0"/>
                <a:ea typeface="Calibri" panose="020F0502020204030204" pitchFamily="34" charset="0"/>
                <a:cs typeface="SimSun" panose="02010600030101010101" pitchFamily="2" charset="-122"/>
              </a:rPr>
              <a:t>, Nxb. Chính trị quốc gia, Hà Nội, 2006.</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4.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XI</a:t>
            </a:r>
            <a:r>
              <a:rPr lang="vi-VN" sz="1600" dirty="0">
                <a:latin typeface="Work Sans Light" pitchFamily="2" charset="0"/>
                <a:ea typeface="Calibri" panose="020F0502020204030204" pitchFamily="34" charset="0"/>
                <a:cs typeface="SimSun" panose="02010600030101010101" pitchFamily="2" charset="-122"/>
              </a:rPr>
              <a:t>, Nxb. Chính trị quốc gia, Hà Nội, 2011.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5.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XII</a:t>
            </a:r>
            <a:r>
              <a:rPr lang="vi-VN" sz="1600" dirty="0">
                <a:latin typeface="Work Sans Light" pitchFamily="2" charset="0"/>
                <a:ea typeface="Calibri" panose="020F0502020204030204" pitchFamily="34" charset="0"/>
                <a:cs typeface="SimSun" panose="02010600030101010101" pitchFamily="2" charset="-122"/>
              </a:rPr>
              <a:t>, Nxb. Chính trị quốc gia, Hà Nội, 2016.</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6. Đại tướng Võ Nguyên Giáp (Chủ biên): </a:t>
            </a:r>
            <a:r>
              <a:rPr lang="vi-VN" sz="1600" i="1" dirty="0">
                <a:latin typeface="Work Sans Light" pitchFamily="2" charset="0"/>
                <a:ea typeface="Calibri" panose="020F0502020204030204" pitchFamily="34" charset="0"/>
                <a:cs typeface="SimSun" panose="02010600030101010101" pitchFamily="2" charset="-122"/>
              </a:rPr>
              <a:t>Tư tưởng H</a:t>
            </a:r>
            <a:r>
              <a:rPr lang="en-US" sz="1600" i="1" dirty="0">
                <a:latin typeface="Work Sans Light" pitchFamily="2" charset="0"/>
                <a:ea typeface="Calibri" panose="020F0502020204030204" pitchFamily="34" charset="0"/>
                <a:cs typeface="SimSun" panose="02010600030101010101" pitchFamily="2" charset="-122"/>
              </a:rPr>
              <a:t>CM </a:t>
            </a:r>
            <a:r>
              <a:rPr lang="vi-VN" sz="1600" i="1" dirty="0">
                <a:latin typeface="Work Sans Light" pitchFamily="2" charset="0"/>
                <a:ea typeface="Calibri" panose="020F0502020204030204" pitchFamily="34" charset="0"/>
                <a:cs typeface="SimSun" panose="02010600030101010101" pitchFamily="2" charset="-122"/>
              </a:rPr>
              <a:t>và con đường cách mạng Việt Nam</a:t>
            </a:r>
            <a:r>
              <a:rPr lang="vi-VN" sz="1600" dirty="0">
                <a:latin typeface="Work Sans Light" pitchFamily="2" charset="0"/>
                <a:ea typeface="Calibri" panose="020F0502020204030204" pitchFamily="34" charset="0"/>
                <a:cs typeface="SimSun" panose="02010600030101010101" pitchFamily="2" charset="-122"/>
              </a:rPr>
              <a:t>, Nxb. Chính trị quốc gia, Hà Nội 1997.</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7. Học viện Chính trị quốc gia Hồ Chí Minh - GS Song Thành (Chủ biên): </a:t>
            </a:r>
            <a:r>
              <a:rPr lang="vi-VN" sz="1600" i="1" dirty="0">
                <a:latin typeface="Work Sans Light" pitchFamily="2" charset="0"/>
                <a:ea typeface="Calibri" panose="020F0502020204030204" pitchFamily="34" charset="0"/>
                <a:cs typeface="SimSun" panose="02010600030101010101" pitchFamily="2" charset="-122"/>
              </a:rPr>
              <a:t>H</a:t>
            </a:r>
            <a:r>
              <a:rPr lang="en-US" sz="1600" i="1" dirty="0">
                <a:latin typeface="Work Sans Light" pitchFamily="2" charset="0"/>
                <a:ea typeface="Calibri" panose="020F0502020204030204" pitchFamily="34" charset="0"/>
                <a:cs typeface="SimSun" panose="02010600030101010101" pitchFamily="2" charset="-122"/>
              </a:rPr>
              <a:t>CM</a:t>
            </a:r>
            <a:r>
              <a:rPr lang="vi-VN" sz="1600" i="1" dirty="0">
                <a:latin typeface="Work Sans Light" pitchFamily="2" charset="0"/>
                <a:ea typeface="Calibri" panose="020F0502020204030204" pitchFamily="34" charset="0"/>
                <a:cs typeface="SimSun" panose="02010600030101010101" pitchFamily="2" charset="-122"/>
              </a:rPr>
              <a:t> - Tiểu sử,</a:t>
            </a:r>
            <a:r>
              <a:rPr lang="vi-VN" sz="1600" dirty="0">
                <a:latin typeface="Work Sans Light" pitchFamily="2" charset="0"/>
                <a:ea typeface="Calibri" panose="020F0502020204030204" pitchFamily="34" charset="0"/>
                <a:cs typeface="SimSun" panose="02010600030101010101" pitchFamily="2" charset="-122"/>
              </a:rPr>
              <a:t> Nxb. Lý luận chính trị, Hà Nội, 2006.</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8. </a:t>
            </a:r>
            <a:r>
              <a:rPr lang="vi-VN" sz="1600" i="1" dirty="0">
                <a:latin typeface="Work Sans Light" pitchFamily="2" charset="0"/>
                <a:ea typeface="Calibri" panose="020F0502020204030204" pitchFamily="34" charset="0"/>
                <a:cs typeface="SimSun" panose="02010600030101010101" pitchFamily="2" charset="-122"/>
              </a:rPr>
              <a:t>H</a:t>
            </a:r>
            <a:r>
              <a:rPr lang="en-US" sz="1600" i="1" dirty="0">
                <a:latin typeface="Work Sans Light" pitchFamily="2" charset="0"/>
                <a:ea typeface="Calibri" panose="020F0502020204030204" pitchFamily="34" charset="0"/>
                <a:cs typeface="SimSun" panose="02010600030101010101" pitchFamily="2" charset="-122"/>
              </a:rPr>
              <a:t>CM</a:t>
            </a:r>
            <a:r>
              <a:rPr lang="vi-VN" sz="1600" dirty="0">
                <a:latin typeface="Work Sans Light" pitchFamily="2" charset="0"/>
                <a:ea typeface="Calibri" panose="020F0502020204030204" pitchFamily="34" charset="0"/>
                <a:cs typeface="SimSun" panose="02010600030101010101" pitchFamily="2" charset="-122"/>
              </a:rPr>
              <a:t>: </a:t>
            </a:r>
            <a:r>
              <a:rPr lang="vi-VN" sz="1600" i="1" dirty="0">
                <a:latin typeface="Work Sans Light" pitchFamily="2" charset="0"/>
                <a:ea typeface="Calibri" panose="020F0502020204030204" pitchFamily="34" charset="0"/>
                <a:cs typeface="SimSun" panose="02010600030101010101" pitchFamily="2" charset="-122"/>
              </a:rPr>
              <a:t>Toàn tập</a:t>
            </a:r>
            <a:r>
              <a:rPr lang="vi-VN" sz="1600" dirty="0">
                <a:latin typeface="Work Sans Light" pitchFamily="2" charset="0"/>
                <a:ea typeface="Calibri" panose="020F0502020204030204" pitchFamily="34" charset="0"/>
                <a:cs typeface="SimSun" panose="02010600030101010101" pitchFamily="2" charset="-122"/>
              </a:rPr>
              <a:t>, t.15, Nxb. Chính trị quốc gia, Hà Nội, 2011.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9. GS.TS Mạch Quang Thắng – PGS.TS Bùi Đình Phong - TS Chu Đức Tính (Đồng Chủ biên): </a:t>
            </a:r>
            <a:r>
              <a:rPr lang="vi-VN" sz="1600" i="1" dirty="0">
                <a:latin typeface="Work Sans Light" pitchFamily="2" charset="0"/>
                <a:ea typeface="Calibri" panose="020F0502020204030204" pitchFamily="34" charset="0"/>
                <a:cs typeface="SimSun" panose="02010600030101010101" pitchFamily="2" charset="-122"/>
              </a:rPr>
              <a:t>“UNESCO với Sự kiện tôn vinh Chủ tịch H</a:t>
            </a:r>
            <a:r>
              <a:rPr lang="en-US" sz="1600" i="1" dirty="0">
                <a:latin typeface="Work Sans Light" pitchFamily="2" charset="0"/>
                <a:ea typeface="Calibri" panose="020F0502020204030204" pitchFamily="34" charset="0"/>
                <a:cs typeface="SimSun" panose="02010600030101010101" pitchFamily="2" charset="-122"/>
              </a:rPr>
              <a:t>CM</a:t>
            </a:r>
            <a:r>
              <a:rPr lang="vi-VN" sz="1600" i="1" dirty="0">
                <a:latin typeface="Work Sans Light" pitchFamily="2" charset="0"/>
                <a:ea typeface="Calibri" panose="020F0502020204030204" pitchFamily="34" charset="0"/>
                <a:cs typeface="SimSun" panose="02010600030101010101" pitchFamily="2" charset="-122"/>
              </a:rPr>
              <a:t> - Anh hùng giải phóng dân tộc, Nhà văn hóa kiệt xuất”</a:t>
            </a:r>
            <a:r>
              <a:rPr lang="vi-VN" sz="1600" dirty="0">
                <a:latin typeface="Work Sans Light" pitchFamily="2" charset="0"/>
                <a:ea typeface="Calibri" panose="020F0502020204030204" pitchFamily="34" charset="0"/>
                <a:cs typeface="SimSun" panose="02010600030101010101" pitchFamily="2" charset="-122"/>
              </a:rPr>
              <a:t>, Nxb. Chính trị quốc gia, Hà Nội, 2013.</a:t>
            </a:r>
            <a:endParaRPr lang="en-US" sz="1600" dirty="0">
              <a:latin typeface="Work Sans Light" pitchFamily="2" charset="0"/>
              <a:ea typeface="Calibri" panose="020F0502020204030204" pitchFamily="34" charset="0"/>
              <a:cs typeface="SimSun" panose="02010600030101010101" pitchFamily="2" charset="-122"/>
            </a:endParaRPr>
          </a:p>
        </p:txBody>
      </p:sp>
      <p:sp>
        <p:nvSpPr>
          <p:cNvPr id="136" name="Google Shape;136;p19"/>
          <p:cNvSpPr txBox="1">
            <a:spLocks noGrp="1"/>
          </p:cNvSpPr>
          <p:nvPr>
            <p:ph type="title"/>
          </p:nvPr>
        </p:nvSpPr>
        <p:spPr>
          <a:xfrm>
            <a:off x="2910248" y="816362"/>
            <a:ext cx="6789600" cy="1137181"/>
          </a:xfrm>
          <a:prstGeom prst="rect">
            <a:avLst/>
          </a:prstGeom>
        </p:spPr>
        <p:txBody>
          <a:bodyPr spcFirstLastPara="1" vert="horz" wrap="square" lIns="121900" tIns="121900" rIns="121900" bIns="121900" rtlCol="0" anchor="b" anchorCtr="0">
            <a:noAutofit/>
          </a:bodyPr>
          <a:lstStyle/>
          <a:p>
            <a:r>
              <a:rPr lang="en-US" dirty="0"/>
              <a:t>T</a:t>
            </a:r>
            <a:r>
              <a:rPr lang="en" dirty="0"/>
              <a:t>ài liệu tham khảo</a:t>
            </a:r>
            <a:endParaRPr dirty="0"/>
          </a:p>
        </p:txBody>
      </p:sp>
      <p:sp>
        <p:nvSpPr>
          <p:cNvPr id="142" name="Google Shape;142;p19"/>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a:t>
            </a:fld>
            <a:endParaRPr/>
          </a:p>
        </p:txBody>
      </p:sp>
      <p:pic>
        <p:nvPicPr>
          <p:cNvPr id="2" name="Picture 2" descr="C:\Users\QUOC HUY\Desktop\Logo_Đại_học_FPT.png">
            <a:extLst>
              <a:ext uri="{FF2B5EF4-FFF2-40B4-BE49-F238E27FC236}">
                <a16:creationId xmlns:a16="http://schemas.microsoft.com/office/drawing/2014/main" id="{6DCBE499-2955-B48C-4BB5-A66966EB0D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5249" y="396526"/>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888B6CC-DB87-8E85-3440-E4C9AFA09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43" y="360622"/>
            <a:ext cx="1549723" cy="159292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prstTxWarp prst="textChevron">
              <a:avLst/>
            </a:prstTxWarp>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47" name="Google Shape;147;p20"/>
          <p:cNvSpPr txBox="1">
            <a:spLocks/>
          </p:cNvSpPr>
          <p:nvPr/>
        </p:nvSpPr>
        <p:spPr>
          <a:xfrm>
            <a:off x="3960375" y="2863599"/>
            <a:ext cx="4271248" cy="647716"/>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1.3. Phương pháp nghiên cứu</a:t>
            </a:r>
            <a:endPar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46"/>
        <p:cNvGrpSpPr/>
        <p:nvPr/>
      </p:nvGrpSpPr>
      <p:grpSpPr>
        <a:xfrm>
          <a:off x="0" y="0"/>
          <a:ext cx="0" cy="0"/>
          <a:chOff x="0" y="0"/>
          <a:chExt cx="0" cy="0"/>
        </a:xfrm>
      </p:grpSpPr>
      <p:sp>
        <p:nvSpPr>
          <p:cNvPr id="155" name="Google Shape;155;p20"/>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a:t>
            </a:fld>
            <a:endParaRPr/>
          </a:p>
        </p:txBody>
      </p:sp>
      <p:sp>
        <p:nvSpPr>
          <p:cNvPr id="11" name="Google Shape;149;p20">
            <a:extLst>
              <a:ext uri="{FF2B5EF4-FFF2-40B4-BE49-F238E27FC236}">
                <a16:creationId xmlns:a16="http://schemas.microsoft.com/office/drawing/2014/main" id="{E594C711-3D42-4515-99C9-A9D6E5117A16}"/>
              </a:ext>
            </a:extLst>
          </p:cNvPr>
          <p:cNvSpPr txBox="1">
            <a:spLocks/>
          </p:cNvSpPr>
          <p:nvPr/>
        </p:nvSpPr>
        <p:spPr>
          <a:xfrm>
            <a:off x="1158867" y="4525588"/>
            <a:ext cx="3155200" cy="11432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lgn="just">
              <a:lnSpc>
                <a:spcPct val="107000"/>
              </a:lnSpc>
              <a:spcBef>
                <a:spcPts val="400"/>
              </a:spcBef>
              <a:spcAft>
                <a:spcPts val="400"/>
              </a:spcAft>
              <a:buNone/>
            </a:pPr>
            <a:endParaRPr lang="en-US" sz="1867" dirty="0">
              <a:latin typeface="Work Sans" pitchFamily="2" charset="0"/>
              <a:ea typeface="Calibri" panose="020F0502020204030204" pitchFamily="34" charset="0"/>
              <a:cs typeface="SimSun" panose="02010600030101010101" pitchFamily="2" charset="-122"/>
            </a:endParaRPr>
          </a:p>
        </p:txBody>
      </p:sp>
      <p:sp>
        <p:nvSpPr>
          <p:cNvPr id="14" name="Google Shape;149;p20">
            <a:extLst>
              <a:ext uri="{FF2B5EF4-FFF2-40B4-BE49-F238E27FC236}">
                <a16:creationId xmlns:a16="http://schemas.microsoft.com/office/drawing/2014/main" id="{58289E8D-A432-4E34-ACCC-CC13663DB7E4}"/>
              </a:ext>
            </a:extLst>
          </p:cNvPr>
          <p:cNvSpPr txBox="1">
            <a:spLocks/>
          </p:cNvSpPr>
          <p:nvPr/>
        </p:nvSpPr>
        <p:spPr>
          <a:xfrm>
            <a:off x="4518400" y="4539247"/>
            <a:ext cx="3155200" cy="11432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lnSpc>
                <a:spcPct val="107000"/>
              </a:lnSpc>
              <a:spcBef>
                <a:spcPts val="400"/>
              </a:spcBef>
              <a:spcAft>
                <a:spcPts val="400"/>
              </a:spcAft>
              <a:buNone/>
            </a:pPr>
            <a:endParaRPr lang="en-US" sz="1867" dirty="0">
              <a:latin typeface="Work Sans" pitchFamily="2" charset="0"/>
              <a:ea typeface="Calibri" panose="020F0502020204030204" pitchFamily="34" charset="0"/>
              <a:cs typeface="SimSun" panose="02010600030101010101" pitchFamily="2" charset="-122"/>
            </a:endParaRPr>
          </a:p>
        </p:txBody>
      </p:sp>
      <p:sp>
        <p:nvSpPr>
          <p:cNvPr id="3" name="Google Shape;147;p20">
            <a:extLst>
              <a:ext uri="{FF2B5EF4-FFF2-40B4-BE49-F238E27FC236}">
                <a16:creationId xmlns:a16="http://schemas.microsoft.com/office/drawing/2014/main" id="{637DF04D-1B2C-7F56-FA14-E8D592BE1F62}"/>
              </a:ext>
            </a:extLst>
          </p:cNvPr>
          <p:cNvSpPr txBox="1">
            <a:spLocks/>
          </p:cNvSpPr>
          <p:nvPr/>
        </p:nvSpPr>
        <p:spPr>
          <a:xfrm>
            <a:off x="1605431" y="2966469"/>
            <a:ext cx="4717637" cy="1377386"/>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4000"/>
              <a:buNone/>
              <a:defRPr sz="4400" kern="1200">
                <a:solidFill>
                  <a:schemeClr val="tx1"/>
                </a:solidFill>
                <a:latin typeface="+mj-lt"/>
                <a:ea typeface="+mj-ea"/>
                <a:cs typeface="+mj-cs"/>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pPr>
              <a:lnSpc>
                <a:spcPct val="150000"/>
              </a:lnSpc>
            </a:pPr>
            <a:b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1.3.1. Phương pháp luận của việc nghiên cứu tư tưởng Hồ Chí Minh</a:t>
            </a:r>
            <a:endPar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aphicFrame>
        <p:nvGraphicFramePr>
          <p:cNvPr id="5" name="Diagram 4">
            <a:extLst>
              <a:ext uri="{FF2B5EF4-FFF2-40B4-BE49-F238E27FC236}">
                <a16:creationId xmlns:a16="http://schemas.microsoft.com/office/drawing/2014/main" id="{8F9FCE38-4A4A-663F-A433-DBEDF126C0F5}"/>
              </a:ext>
            </a:extLst>
          </p:cNvPr>
          <p:cNvGraphicFramePr/>
          <p:nvPr>
            <p:extLst>
              <p:ext uri="{D42A27DB-BD31-4B8C-83A1-F6EECF244321}">
                <p14:modId xmlns:p14="http://schemas.microsoft.com/office/powerpoint/2010/main" val="3987455523"/>
              </p:ext>
            </p:extLst>
          </p:nvPr>
        </p:nvGraphicFramePr>
        <p:xfrm>
          <a:off x="5034988" y="-254643"/>
          <a:ext cx="7510124" cy="7112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2" descr="C:\Users\QUOC HUY\Desktop\Logo_Đại_học_FPT.png">
            <a:extLst>
              <a:ext uri="{FF2B5EF4-FFF2-40B4-BE49-F238E27FC236}">
                <a16:creationId xmlns:a16="http://schemas.microsoft.com/office/drawing/2014/main" id="{D1957F56-B0D3-F8A8-3324-EC0A6117D3D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16274" y="361801"/>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0878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46">
          <a:extLst>
            <a:ext uri="{FF2B5EF4-FFF2-40B4-BE49-F238E27FC236}">
              <a16:creationId xmlns:a16="http://schemas.microsoft.com/office/drawing/2014/main" id="{C6C98212-F66C-5841-21E9-529F132B533C}"/>
            </a:ext>
          </a:extLst>
        </p:cNvPr>
        <p:cNvGrpSpPr/>
        <p:nvPr/>
      </p:nvGrpSpPr>
      <p:grpSpPr>
        <a:xfrm>
          <a:off x="0" y="0"/>
          <a:ext cx="0" cy="0"/>
          <a:chOff x="0" y="0"/>
          <a:chExt cx="0" cy="0"/>
        </a:xfrm>
      </p:grpSpPr>
      <p:sp>
        <p:nvSpPr>
          <p:cNvPr id="155" name="Google Shape;155;p20">
            <a:extLst>
              <a:ext uri="{FF2B5EF4-FFF2-40B4-BE49-F238E27FC236}">
                <a16:creationId xmlns:a16="http://schemas.microsoft.com/office/drawing/2014/main" id="{0BF7F00E-C01E-179C-A2BC-C144D877BC37}"/>
              </a:ext>
            </a:extLst>
          </p:cNvPr>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a:t>
            </a:fld>
            <a:endParaRPr/>
          </a:p>
        </p:txBody>
      </p:sp>
      <p:sp>
        <p:nvSpPr>
          <p:cNvPr id="4" name="Google Shape;148;p20">
            <a:extLst>
              <a:ext uri="{FF2B5EF4-FFF2-40B4-BE49-F238E27FC236}">
                <a16:creationId xmlns:a16="http://schemas.microsoft.com/office/drawing/2014/main" id="{2769512D-2D3C-447F-E802-D366D2F17A1F}"/>
              </a:ext>
            </a:extLst>
          </p:cNvPr>
          <p:cNvSpPr txBox="1">
            <a:spLocks/>
          </p:cNvSpPr>
          <p:nvPr/>
        </p:nvSpPr>
        <p:spPr>
          <a:xfrm>
            <a:off x="863600" y="3315725"/>
            <a:ext cx="5232399" cy="2873658"/>
          </a:xfrm>
          <a:prstGeom prst="rect">
            <a:avLst/>
          </a:prstGeom>
          <a:solidFill>
            <a:schemeClr val="accent5">
              <a:lumMod val="20000"/>
              <a:lumOff val="80000"/>
              <a:alpha val="64000"/>
            </a:schemeClr>
          </a:solidFill>
          <a:ln>
            <a:noFill/>
          </a:ln>
          <a:effectLst/>
          <a:scene3d>
            <a:camera prst="orthographicFront">
              <a:rot lat="0" lon="0" rev="0"/>
            </a:camera>
            <a:lightRig rig="contrasting" dir="t">
              <a:rot lat="0" lon="0" rev="7800000"/>
            </a:lightRig>
          </a:scene3d>
          <a:sp3d>
            <a:bevelT w="139700" h="139700"/>
          </a:sp3d>
        </p:spPr>
        <p:txBody>
          <a:bodyPr spcFirstLastPara="1" vert="horz" wrap="square" lIns="121900" tIns="121900" rIns="121900" bIns="121900" rtlCol="0" anchor="ctr"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lgn="just">
              <a:buFont typeface="Arial" panose="020B0604020202020204" pitchFamily="34" charset="0"/>
              <a:buNone/>
            </a:pPr>
            <a:r>
              <a:rPr lang="en-US" sz="2400">
                <a:solidFill>
                  <a:srgbClr val="000000"/>
                </a:solidFill>
                <a:latin typeface="NewCentury-Narrow" panose="020B0500000000000000" pitchFamily="34" charset="0"/>
                <a:ea typeface="NewCentury-Narrow" panose="020B0500000000000000" pitchFamily="34" charset="0"/>
                <a:cs typeface="NewCentury-Narrow" panose="020B0500000000000000" pitchFamily="34" charset="0"/>
              </a:rPr>
              <a:t>Phải đ</a:t>
            </a:r>
            <a:r>
              <a:rPr lang="en-US"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ứng trên quan điểm của chủ nghĩa Mác-Lênin, quán triệt cương lĩnh, đường lối, quan điểm của Đảng Cộng sản Việt Nam.</a:t>
            </a:r>
          </a:p>
          <a:p>
            <a:pPr marL="0" indent="0" algn="just">
              <a:buFont typeface="Arial" panose="020B0604020202020204" pitchFamily="34" charset="0"/>
              <a:buNone/>
            </a:pPr>
            <a:r>
              <a:rPr lang="en-US"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Đồng thời, phải bảo đảm tính khách quan, khoa học của các luận để nêu ra.</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Google Shape;149;p20">
            <a:extLst>
              <a:ext uri="{FF2B5EF4-FFF2-40B4-BE49-F238E27FC236}">
                <a16:creationId xmlns:a16="http://schemas.microsoft.com/office/drawing/2014/main" id="{0B95EFE0-1066-1B0A-EAD0-0CD3F7CE851E}"/>
              </a:ext>
            </a:extLst>
          </p:cNvPr>
          <p:cNvSpPr txBox="1">
            <a:spLocks/>
          </p:cNvSpPr>
          <p:nvPr/>
        </p:nvSpPr>
        <p:spPr>
          <a:xfrm>
            <a:off x="6342928" y="3302725"/>
            <a:ext cx="4985472" cy="2873658"/>
          </a:xfrm>
          <a:prstGeom prst="rect">
            <a:avLst/>
          </a:prstGeom>
          <a:solidFill>
            <a:schemeClr val="accent6">
              <a:lumMod val="20000"/>
              <a:lumOff val="80000"/>
              <a:alpha val="70000"/>
            </a:schemeClr>
          </a:solidFill>
          <a:ln>
            <a:noFill/>
          </a:ln>
          <a:effectLst/>
          <a:scene3d>
            <a:camera prst="orthographicFront">
              <a:rot lat="0" lon="0" rev="0"/>
            </a:camera>
            <a:lightRig rig="contrasting" dir="t">
              <a:rot lat="0" lon="0" rev="7800000"/>
            </a:lightRig>
          </a:scene3d>
          <a:sp3d>
            <a:bevelT w="139700" h="139700"/>
          </a:sp3d>
        </p:spPr>
        <p:txBody>
          <a:bodyPr spcFirstLastPara="1" vert="horz" wrap="square" lIns="121900" tIns="121900" rIns="121900" bIns="121900" rtlCol="0" anchor="ctr"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lgn="just">
              <a:buFont typeface="Arial" panose="020B0604020202020204" pitchFamily="34" charset="0"/>
              <a:buNone/>
            </a:pP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Font typeface="Arial" panose="020B0604020202020204" pitchFamily="34" charset="0"/>
              <a:buNone/>
            </a:pPr>
            <a:r>
              <a:rPr lang="en-US" sz="2400">
                <a:latin typeface="NewCentury-Narrow" panose="020B0500000000000000" pitchFamily="34" charset="0"/>
                <a:ea typeface="NewCentury-Narrow" panose="020B0500000000000000" pitchFamily="34" charset="0"/>
                <a:cs typeface="NewCentury-Narrow" panose="020B0500000000000000" pitchFamily="34" charset="0"/>
              </a:rPr>
              <a:t>Đảm bảo sự thống nhất biện chứng giữa lý luận và thực tiễn.</a:t>
            </a:r>
          </a:p>
          <a:p>
            <a:pPr marL="0" indent="0" algn="just">
              <a:buFont typeface="Arial" panose="020B0604020202020204" pitchFamily="34" charset="0"/>
              <a:buNone/>
            </a:pPr>
            <a:endParaRPr lang="vi-VN"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7" name="Straight Connector 6">
            <a:extLst>
              <a:ext uri="{FF2B5EF4-FFF2-40B4-BE49-F238E27FC236}">
                <a16:creationId xmlns:a16="http://schemas.microsoft.com/office/drawing/2014/main" id="{683B46CD-4115-8FFF-C86A-53604B1C5C5E}"/>
              </a:ext>
            </a:extLst>
          </p:cNvPr>
          <p:cNvCxnSpPr/>
          <p:nvPr/>
        </p:nvCxnSpPr>
        <p:spPr>
          <a:xfrm>
            <a:off x="863601" y="2451900"/>
            <a:ext cx="10312398"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 name="Google Shape;147;p20">
            <a:extLst>
              <a:ext uri="{FF2B5EF4-FFF2-40B4-BE49-F238E27FC236}">
                <a16:creationId xmlns:a16="http://schemas.microsoft.com/office/drawing/2014/main" id="{6B19BD5A-1F5C-8F05-6670-00A134C4AAF1}"/>
              </a:ext>
            </a:extLst>
          </p:cNvPr>
          <p:cNvSpPr txBox="1">
            <a:spLocks/>
          </p:cNvSpPr>
          <p:nvPr/>
        </p:nvSpPr>
        <p:spPr>
          <a:xfrm>
            <a:off x="818356" y="787536"/>
            <a:ext cx="6789600" cy="1194692"/>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4000"/>
              <a:buNone/>
              <a:defRPr sz="4400" kern="1200">
                <a:solidFill>
                  <a:schemeClr val="tx1"/>
                </a:solidFill>
                <a:latin typeface="+mj-lt"/>
                <a:ea typeface="+mj-ea"/>
                <a:cs typeface="+mj-cs"/>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pPr marL="0" indent="0">
              <a:buNone/>
            </a:pPr>
            <a:r>
              <a:rPr lang="vi-VN" sz="1200" i="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r>
              <a:rPr lang="vi-VN"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Thống nhất tính đảng và tính khoa học</a:t>
            </a:r>
            <a:endParaRPr lang="en-US"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endParaRPr>
          </a:p>
          <a:p>
            <a:r>
              <a:rPr lang="vi-VN" sz="1200" i="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r>
              <a:rPr lang="vi-VN"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 Thống nhất lý luận và thực tiễn</a:t>
            </a:r>
            <a:r>
              <a:rPr lang="vi-VN" sz="1200">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endParaRPr lang="vi-VN" sz="120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endParaRPr>
          </a:p>
          <a:p>
            <a:r>
              <a:rPr lang="vi-VN"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1200" i="1">
                <a:effectLst/>
                <a:latin typeface="NewCentury-Narrow" panose="020B0500000000000000" pitchFamily="34" charset="0"/>
                <a:ea typeface="NewCentury-Narrow" panose="020B0500000000000000" pitchFamily="34" charset="0"/>
                <a:cs typeface="NewCentury-Narrow" panose="020B0500000000000000" pitchFamily="34" charset="0"/>
              </a:rPr>
              <a:t>Quan điểm lịch sử - cụ thể</a:t>
            </a:r>
            <a:endParaRPr lang="vi-VN" sz="1200">
              <a:latin typeface="NewCentury-Narrow" panose="020B0500000000000000" pitchFamily="34" charset="0"/>
              <a:ea typeface="NewCentury-Narrow" panose="020B0500000000000000" pitchFamily="34" charset="0"/>
              <a:cs typeface="NewCentury-Narrow" panose="020B0500000000000000" pitchFamily="34" charset="0"/>
            </a:endParaRPr>
          </a:p>
          <a:p>
            <a:r>
              <a:rPr lang="vi-VN"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1200" i="1">
                <a:latin typeface="NewCentury-Narrow" panose="020B0500000000000000" pitchFamily="34" charset="0"/>
                <a:ea typeface="NewCentury-Narrow" panose="020B0500000000000000" pitchFamily="34" charset="0"/>
                <a:cs typeface="NewCentury-Narrow" panose="020B0500000000000000" pitchFamily="34" charset="0"/>
              </a:rPr>
              <a:t>Quan điểm toàn diện và hệ thống</a:t>
            </a:r>
            <a:endParaRPr lang="en-US" sz="1200">
              <a:latin typeface="NewCentury-Narrow" panose="020B0500000000000000" pitchFamily="34" charset="0"/>
              <a:ea typeface="NewCentury-Narrow" panose="020B0500000000000000" pitchFamily="34" charset="0"/>
              <a:cs typeface="NewCentury-Narrow" panose="020B0500000000000000" pitchFamily="34" charset="0"/>
            </a:endParaRPr>
          </a:p>
          <a:p>
            <a:r>
              <a:rPr lang="vi-VN"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1200" i="1">
                <a:latin typeface="NewCentury-Narrow" panose="020B0500000000000000" pitchFamily="34" charset="0"/>
                <a:ea typeface="NewCentury-Narrow" panose="020B0500000000000000" pitchFamily="34" charset="0"/>
                <a:cs typeface="NewCentury-Narrow" panose="020B0500000000000000" pitchFamily="34" charset="0"/>
              </a:rPr>
              <a:t>Quan điểm kế thừa và phát triển </a:t>
            </a:r>
            <a:endParaRPr lang="en-US" sz="1200">
              <a:latin typeface="NewCentury-Narrow" panose="020B0500000000000000" pitchFamily="34" charset="0"/>
              <a:ea typeface="NewCentury-Narrow" panose="020B0500000000000000" pitchFamily="34" charset="0"/>
              <a:cs typeface="NewCentury-Narrow" panose="020B0500000000000000" pitchFamily="34" charset="0"/>
            </a:endParaRPr>
          </a:p>
        </p:txBody>
      </p:sp>
      <p:graphicFrame>
        <p:nvGraphicFramePr>
          <p:cNvPr id="3" name="Object 2">
            <a:extLst>
              <a:ext uri="{FF2B5EF4-FFF2-40B4-BE49-F238E27FC236}">
                <a16:creationId xmlns:a16="http://schemas.microsoft.com/office/drawing/2014/main" id="{47E0B122-D09A-E125-6D20-3D187FEF52BD}"/>
              </a:ext>
            </a:extLst>
          </p:cNvPr>
          <p:cNvGraphicFramePr>
            <a:graphicFrameLocks noChangeAspect="1"/>
          </p:cNvGraphicFramePr>
          <p:nvPr>
            <p:extLst>
              <p:ext uri="{D42A27DB-BD31-4B8C-83A1-F6EECF244321}">
                <p14:modId xmlns:p14="http://schemas.microsoft.com/office/powerpoint/2010/main" val="2249084021"/>
              </p:ext>
            </p:extLst>
          </p:nvPr>
        </p:nvGraphicFramePr>
        <p:xfrm>
          <a:off x="98425" y="98425"/>
          <a:ext cx="1439863" cy="457200"/>
        </p:xfrm>
        <a:graphic>
          <a:graphicData uri="http://schemas.openxmlformats.org/presentationml/2006/ole">
            <mc:AlternateContent xmlns:mc="http://schemas.openxmlformats.org/markup-compatibility/2006">
              <mc:Choice xmlns:v="urn:schemas-microsoft-com:vml" Requires="v">
                <p:oleObj name="Packager Shell Object" showAsIcon="1" r:id="rId3" imgW="1439280" imgH="456480" progId="Package">
                  <p:embed/>
                </p:oleObj>
              </mc:Choice>
              <mc:Fallback>
                <p:oleObj name="Packager Shell Object" showAsIcon="1" r:id="rId3" imgW="1439280" imgH="456480" progId="Package">
                  <p:embed/>
                  <p:pic>
                    <p:nvPicPr>
                      <p:cNvPr id="0" name=""/>
                      <p:cNvPicPr/>
                      <p:nvPr/>
                    </p:nvPicPr>
                    <p:blipFill>
                      <a:blip r:embed="rId4"/>
                      <a:stretch>
                        <a:fillRect/>
                      </a:stretch>
                    </p:blipFill>
                    <p:spPr>
                      <a:xfrm>
                        <a:off x="98425" y="98425"/>
                        <a:ext cx="1439863" cy="457200"/>
                      </a:xfrm>
                      <a:prstGeom prst="rect">
                        <a:avLst/>
                      </a:prstGeom>
                    </p:spPr>
                  </p:pic>
                </p:oleObj>
              </mc:Fallback>
            </mc:AlternateContent>
          </a:graphicData>
        </a:graphic>
      </p:graphicFrame>
      <p:sp>
        <p:nvSpPr>
          <p:cNvPr id="6" name="Google Shape;150;p20">
            <a:extLst>
              <a:ext uri="{FF2B5EF4-FFF2-40B4-BE49-F238E27FC236}">
                <a16:creationId xmlns:a16="http://schemas.microsoft.com/office/drawing/2014/main" id="{33E531CA-4D4E-0868-B34C-91CD21DBD29C}"/>
              </a:ext>
            </a:extLst>
          </p:cNvPr>
          <p:cNvSpPr txBox="1">
            <a:spLocks/>
          </p:cNvSpPr>
          <p:nvPr/>
        </p:nvSpPr>
        <p:spPr>
          <a:xfrm>
            <a:off x="863599" y="2630094"/>
            <a:ext cx="5232399" cy="556372"/>
          </a:xfrm>
          <a:prstGeom prst="rect">
            <a:avLst/>
          </a:prstGeom>
          <a:solidFill>
            <a:schemeClr val="accent2">
              <a:lumMod val="20000"/>
              <a:lumOff val="80000"/>
            </a:schemeClr>
          </a:solidFill>
        </p:spPr>
        <p:txBody>
          <a:bodyPr spcFirstLastPara="1" vert="horz" wrap="square" lIns="121900" tIns="121900" rIns="121900" bIns="121900" rtlCol="0" anchor="ctr"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sz="2000" b="1">
                <a:effectLst/>
                <a:latin typeface="Work Sans" pitchFamily="2" charset="0"/>
                <a:ea typeface="Calibri" panose="020F0502020204030204" pitchFamily="34" charset="0"/>
              </a:rPr>
              <a:t>  </a:t>
            </a:r>
            <a:r>
              <a:rPr lang="vi-VN" sz="2000" b="1">
                <a:effectLst/>
                <a:latin typeface="Work Sans" pitchFamily="2" charset="0"/>
                <a:ea typeface="Calibri" panose="020F0502020204030204" pitchFamily="34" charset="0"/>
              </a:rPr>
              <a:t>Thống nhất tính đảng và tính khoa học</a:t>
            </a:r>
            <a:endParaRPr lang="vi-VN" sz="2000" b="1">
              <a:latin typeface="Work Sans" pitchFamily="2" charset="0"/>
            </a:endParaRPr>
          </a:p>
        </p:txBody>
      </p:sp>
      <p:pic>
        <p:nvPicPr>
          <p:cNvPr id="8" name="Picture 2" descr="C:\Users\QUOC HUY\Desktop\Logo_Đại_học_FPT.png">
            <a:extLst>
              <a:ext uri="{FF2B5EF4-FFF2-40B4-BE49-F238E27FC236}">
                <a16:creationId xmlns:a16="http://schemas.microsoft.com/office/drawing/2014/main" id="{FB84ACC1-0BAE-6A61-B24D-C2D4D48C9B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48691" y="104235"/>
            <a:ext cx="1744884" cy="83967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50;p20">
            <a:extLst>
              <a:ext uri="{FF2B5EF4-FFF2-40B4-BE49-F238E27FC236}">
                <a16:creationId xmlns:a16="http://schemas.microsoft.com/office/drawing/2014/main" id="{FBB321CE-B20E-CC12-D3FA-39A44AA17CFC}"/>
              </a:ext>
            </a:extLst>
          </p:cNvPr>
          <p:cNvSpPr txBox="1">
            <a:spLocks/>
          </p:cNvSpPr>
          <p:nvPr/>
        </p:nvSpPr>
        <p:spPr>
          <a:xfrm>
            <a:off x="2542985" y="1869960"/>
            <a:ext cx="8785416" cy="556372"/>
          </a:xfrm>
          <a:prstGeom prst="rect">
            <a:avLst/>
          </a:prstGeom>
          <a:solidFill>
            <a:schemeClr val="accent2">
              <a:lumMod val="20000"/>
              <a:lumOff val="80000"/>
            </a:schemeClr>
          </a:solidFill>
        </p:spPr>
        <p:txBody>
          <a:bodyPr spcFirstLastPara="1" vert="horz" wrap="square" lIns="121900" tIns="121900" rIns="121900" bIns="121900" rtlCol="0" anchor="ctr"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buNone/>
            </a:pPr>
            <a:r>
              <a:rPr lang="en-US" sz="2400" b="1">
                <a:latin typeface="NewCentury-Narrow" panose="020B0500000000000000" pitchFamily="34" charset="0"/>
                <a:ea typeface="NewCentury-Narrow" panose="020B0500000000000000" pitchFamily="34" charset="0"/>
                <a:cs typeface="NewCentury-Narrow" panose="020B0500000000000000" pitchFamily="34" charset="0"/>
              </a:rPr>
              <a:t>1. </a:t>
            </a:r>
            <a:r>
              <a:rPr lang="vi-VN" sz="2400" b="1">
                <a:latin typeface="NewCentury-Narrow" panose="020B0500000000000000" pitchFamily="34" charset="0"/>
                <a:ea typeface="NewCentury-Narrow" panose="020B0500000000000000" pitchFamily="34" charset="0"/>
                <a:cs typeface="NewCentury-Narrow" panose="020B0500000000000000" pitchFamily="34" charset="0"/>
              </a:rPr>
              <a:t>Phương pháp luận của việc nghiên cứu tư tưởng Hồ Chí Minh</a:t>
            </a:r>
          </a:p>
        </p:txBody>
      </p:sp>
      <p:sp>
        <p:nvSpPr>
          <p:cNvPr id="10" name="Google Shape;150;p20">
            <a:extLst>
              <a:ext uri="{FF2B5EF4-FFF2-40B4-BE49-F238E27FC236}">
                <a16:creationId xmlns:a16="http://schemas.microsoft.com/office/drawing/2014/main" id="{692F4AAA-0E46-FC1B-2D62-2962C120D04F}"/>
              </a:ext>
            </a:extLst>
          </p:cNvPr>
          <p:cNvSpPr txBox="1">
            <a:spLocks/>
          </p:cNvSpPr>
          <p:nvPr/>
        </p:nvSpPr>
        <p:spPr>
          <a:xfrm>
            <a:off x="6775049" y="2637596"/>
            <a:ext cx="4835883" cy="556372"/>
          </a:xfrm>
          <a:prstGeom prst="rect">
            <a:avLst/>
          </a:prstGeom>
          <a:solidFill>
            <a:schemeClr val="accent2">
              <a:lumMod val="20000"/>
              <a:lumOff val="80000"/>
            </a:schemeClr>
          </a:solidFill>
        </p:spPr>
        <p:txBody>
          <a:bodyPr spcFirstLastPara="1" vert="horz" wrap="square" lIns="121900" tIns="121900" rIns="121900" bIns="121900" rtlCol="0" anchor="ctr"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buNone/>
            </a:pPr>
            <a:r>
              <a:rPr lang="vi-VN" sz="2000" b="1">
                <a:effectLst/>
                <a:latin typeface="Work Sans" pitchFamily="2" charset="0"/>
                <a:ea typeface="Calibri" panose="020F0502020204030204" pitchFamily="34" charset="0"/>
              </a:rPr>
              <a:t>Thống nhất lý luận và thực tiễn </a:t>
            </a:r>
            <a:endParaRPr lang="vi-VN" sz="2000" b="1">
              <a:latin typeface="Work Sans" pitchFamily="2" charset="0"/>
            </a:endParaRPr>
          </a:p>
        </p:txBody>
      </p:sp>
    </p:spTree>
    <p:extLst>
      <p:ext uri="{BB962C8B-B14F-4D97-AF65-F5344CB8AC3E}">
        <p14:creationId xmlns:p14="http://schemas.microsoft.com/office/powerpoint/2010/main" val="294828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p:bldP spid="6"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53000"/>
          </a:schemeClr>
        </a:solidFill>
        <a:effectLst/>
      </p:bgPr>
    </p:bg>
    <p:spTree>
      <p:nvGrpSpPr>
        <p:cNvPr id="1" name="Shape 146">
          <a:extLst>
            <a:ext uri="{FF2B5EF4-FFF2-40B4-BE49-F238E27FC236}">
              <a16:creationId xmlns:a16="http://schemas.microsoft.com/office/drawing/2014/main" id="{E89E8DAF-52C1-6E0E-8520-1928B5969123}"/>
            </a:ext>
          </a:extLst>
        </p:cNvPr>
        <p:cNvGrpSpPr/>
        <p:nvPr/>
      </p:nvGrpSpPr>
      <p:grpSpPr>
        <a:xfrm>
          <a:off x="0" y="0"/>
          <a:ext cx="0" cy="0"/>
          <a:chOff x="0" y="0"/>
          <a:chExt cx="0" cy="0"/>
        </a:xfrm>
      </p:grpSpPr>
      <p:sp>
        <p:nvSpPr>
          <p:cNvPr id="147" name="Google Shape;147;p20">
            <a:extLst>
              <a:ext uri="{FF2B5EF4-FFF2-40B4-BE49-F238E27FC236}">
                <a16:creationId xmlns:a16="http://schemas.microsoft.com/office/drawing/2014/main" id="{701C58C1-6C60-548C-026A-1D0F0174FF66}"/>
              </a:ext>
            </a:extLst>
          </p:cNvPr>
          <p:cNvSpPr txBox="1">
            <a:spLocks noGrp="1"/>
          </p:cNvSpPr>
          <p:nvPr>
            <p:ph type="title"/>
          </p:nvPr>
        </p:nvSpPr>
        <p:spPr>
          <a:xfrm>
            <a:off x="1447526" y="1717205"/>
            <a:ext cx="9306046" cy="476496"/>
          </a:xfrm>
          <a:prstGeom prst="rect">
            <a:avLst/>
          </a:prstGeom>
          <a:solidFill>
            <a:schemeClr val="accent2">
              <a:lumMod val="20000"/>
              <a:lumOff val="80000"/>
              <a:alpha val="17000"/>
            </a:schemeClr>
          </a:solidFill>
        </p:spPr>
        <p:txBody>
          <a:bodyPr spcFirstLastPara="1" vert="horz" wrap="square" lIns="121900" tIns="121900" rIns="121900" bIns="121900" rtlCol="0" anchor="b" anchorCtr="0">
            <a:noAutofit/>
          </a:bodyPr>
          <a:lstStyle/>
          <a:p>
            <a:r>
              <a:rPr lang="en-US" sz="2400" b="1">
                <a:solidFill>
                  <a:srgbClr val="FF0000"/>
                </a:solidFill>
                <a:latin typeface="Work Sans Light" pitchFamily="2" charset="0"/>
                <a:ea typeface="Calibri" panose="020F0502020204030204" pitchFamily="34" charset="0"/>
                <a:cs typeface="SimSun" panose="02010600030101010101" pitchFamily="2" charset="-122"/>
              </a:rPr>
              <a:t> 1. </a:t>
            </a:r>
            <a:r>
              <a:rPr lang="vi-VN" sz="2400" b="1" dirty="0">
                <a:solidFill>
                  <a:srgbClr val="FF0000"/>
                </a:solidFill>
                <a:latin typeface="Work Sans Light" pitchFamily="2" charset="0"/>
                <a:ea typeface="Calibri" panose="020F0502020204030204" pitchFamily="34" charset="0"/>
                <a:cs typeface="SimSun" panose="02010600030101010101" pitchFamily="2" charset="-122"/>
              </a:rPr>
              <a:t>Phương pháp luận của việc nghiên cứu tư tưởng Hồ Chí Minh</a:t>
            </a:r>
            <a:endParaRPr dirty="0">
              <a:solidFill>
                <a:srgbClr val="FF0000"/>
              </a:solidFill>
              <a:latin typeface="Work Sans Light" pitchFamily="2" charset="0"/>
            </a:endParaRPr>
          </a:p>
        </p:txBody>
      </p:sp>
      <p:sp>
        <p:nvSpPr>
          <p:cNvPr id="150" name="Google Shape;150;p20">
            <a:extLst>
              <a:ext uri="{FF2B5EF4-FFF2-40B4-BE49-F238E27FC236}">
                <a16:creationId xmlns:a16="http://schemas.microsoft.com/office/drawing/2014/main" id="{59F055DC-7ED1-0036-018C-EB964374D56F}"/>
              </a:ext>
            </a:extLst>
          </p:cNvPr>
          <p:cNvSpPr txBox="1">
            <a:spLocks noGrp="1"/>
          </p:cNvSpPr>
          <p:nvPr>
            <p:ph type="body" idx="3"/>
          </p:nvPr>
        </p:nvSpPr>
        <p:spPr>
          <a:xfrm>
            <a:off x="1014340" y="2573558"/>
            <a:ext cx="2897900" cy="610172"/>
          </a:xfrm>
          <a:prstGeom prst="rect">
            <a:avLst/>
          </a:prstGeom>
          <a:solidFill>
            <a:schemeClr val="accent2">
              <a:lumMod val="20000"/>
              <a:lumOff val="80000"/>
            </a:schemeClr>
          </a:solidFill>
          <a:scene3d>
            <a:camera prst="isometricOffAxis2Left"/>
            <a:lightRig rig="threePt" dir="t"/>
          </a:scene3d>
        </p:spPr>
        <p:txBody>
          <a:bodyPr spcFirstLastPara="1" vert="horz" wrap="square" lIns="121900" tIns="121900" rIns="121900" bIns="121900" rtlCol="0" anchor="ctr" anchorCtr="0">
            <a:noAutofit/>
          </a:bodyPr>
          <a:lstStyle/>
          <a:p>
            <a:pPr marL="0" indent="0" algn="ctr">
              <a:buNone/>
            </a:pPr>
            <a:r>
              <a:rPr lang="vi-VN" sz="1900" dirty="0">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Quan điểm lịch sử - cụ thể</a:t>
            </a:r>
            <a:endParaRPr sz="1900" dirty="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55" name="Google Shape;155;p20">
            <a:extLst>
              <a:ext uri="{FF2B5EF4-FFF2-40B4-BE49-F238E27FC236}">
                <a16:creationId xmlns:a16="http://schemas.microsoft.com/office/drawing/2014/main" id="{EB199576-032E-1DDC-1231-29403C5A0594}"/>
              </a:ext>
            </a:extLst>
          </p:cNvPr>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a:t>
            </a:fld>
            <a:endParaRPr/>
          </a:p>
        </p:txBody>
      </p:sp>
      <p:sp>
        <p:nvSpPr>
          <p:cNvPr id="11" name="Google Shape;149;p20">
            <a:extLst>
              <a:ext uri="{FF2B5EF4-FFF2-40B4-BE49-F238E27FC236}">
                <a16:creationId xmlns:a16="http://schemas.microsoft.com/office/drawing/2014/main" id="{153FA21E-0770-1D81-CB91-B21041275410}"/>
              </a:ext>
            </a:extLst>
          </p:cNvPr>
          <p:cNvSpPr txBox="1">
            <a:spLocks/>
          </p:cNvSpPr>
          <p:nvPr/>
        </p:nvSpPr>
        <p:spPr>
          <a:xfrm>
            <a:off x="4687255" y="2550407"/>
            <a:ext cx="2768036" cy="650674"/>
          </a:xfrm>
          <a:prstGeom prst="rect">
            <a:avLst/>
          </a:prstGeom>
          <a:solidFill>
            <a:schemeClr val="accent2">
              <a:lumMod val="20000"/>
              <a:lumOff val="80000"/>
            </a:schemeClr>
          </a:solidFill>
          <a:ln>
            <a:noFill/>
          </a:ln>
          <a:scene3d>
            <a:camera prst="isometricOffAxis2Left"/>
            <a:lightRig rig="threePt" dir="t"/>
          </a:scene3d>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lgn="ctr">
              <a:lnSpc>
                <a:spcPct val="107000"/>
              </a:lnSpc>
              <a:spcBef>
                <a:spcPts val="400"/>
              </a:spcBef>
              <a:spcAft>
                <a:spcPts val="400"/>
              </a:spcAft>
              <a:buNone/>
            </a:pPr>
            <a:r>
              <a:rPr lang="vi-VN" sz="1900" dirty="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rPr>
              <a:t>Quan điểm toàn diện và hệ thống</a:t>
            </a:r>
            <a:endParaRPr lang="en-US" sz="1900" dirty="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 name="Google Shape;149;p20">
            <a:extLst>
              <a:ext uri="{FF2B5EF4-FFF2-40B4-BE49-F238E27FC236}">
                <a16:creationId xmlns:a16="http://schemas.microsoft.com/office/drawing/2014/main" id="{795A8DE9-2B1F-24D7-9892-D3C85183AE0C}"/>
              </a:ext>
            </a:extLst>
          </p:cNvPr>
          <p:cNvSpPr txBox="1">
            <a:spLocks/>
          </p:cNvSpPr>
          <p:nvPr/>
        </p:nvSpPr>
        <p:spPr>
          <a:xfrm>
            <a:off x="8381999" y="2573557"/>
            <a:ext cx="2768036" cy="656472"/>
          </a:xfrm>
          <a:prstGeom prst="rect">
            <a:avLst/>
          </a:prstGeom>
          <a:solidFill>
            <a:schemeClr val="accent2">
              <a:lumMod val="20000"/>
              <a:lumOff val="80000"/>
            </a:schemeClr>
          </a:solidFill>
          <a:ln>
            <a:noFill/>
          </a:ln>
          <a:scene3d>
            <a:camera prst="isometricOffAxis2Left"/>
            <a:lightRig rig="threePt" dir="t"/>
          </a:scene3d>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lgn="ctr">
              <a:lnSpc>
                <a:spcPct val="107000"/>
              </a:lnSpc>
              <a:spcBef>
                <a:spcPts val="400"/>
              </a:spcBef>
              <a:spcAft>
                <a:spcPts val="400"/>
              </a:spcAft>
              <a:buNone/>
            </a:pPr>
            <a:r>
              <a:rPr lang="vi-VN" sz="1900" dirty="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rPr>
              <a:t>Quan điểm kế thừa và phát triển </a:t>
            </a:r>
            <a:endParaRPr lang="en-US" sz="1900" dirty="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Google Shape;150;p20">
            <a:extLst>
              <a:ext uri="{FF2B5EF4-FFF2-40B4-BE49-F238E27FC236}">
                <a16:creationId xmlns:a16="http://schemas.microsoft.com/office/drawing/2014/main" id="{8D292366-300A-88BF-86AB-B90450367842}"/>
              </a:ext>
            </a:extLst>
          </p:cNvPr>
          <p:cNvSpPr txBox="1">
            <a:spLocks/>
          </p:cNvSpPr>
          <p:nvPr/>
        </p:nvSpPr>
        <p:spPr>
          <a:xfrm>
            <a:off x="1176389" y="3090170"/>
            <a:ext cx="3155200" cy="2639303"/>
          </a:xfrm>
          <a:prstGeom prst="rect">
            <a:avLst/>
          </a:prstGeom>
        </p:spPr>
        <p:txBody>
          <a:bodyPr spcFirstLastPara="1" vert="horz" wrap="square" lIns="121900" tIns="121900" rIns="121900" bIns="121900" rtlCol="0" anchor="t"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buFont typeface="Arial" panose="020B0604020202020204" pitchFamily="34" charset="0"/>
              <a:buNone/>
            </a:pPr>
            <a:endParaRPr lang="vi-VN" dirty="0">
              <a:latin typeface="Work Sans" pitchFamily="2" charset="0"/>
            </a:endParaRPr>
          </a:p>
        </p:txBody>
      </p:sp>
      <p:sp>
        <p:nvSpPr>
          <p:cNvPr id="8" name="Google Shape;149;p20">
            <a:extLst>
              <a:ext uri="{FF2B5EF4-FFF2-40B4-BE49-F238E27FC236}">
                <a16:creationId xmlns:a16="http://schemas.microsoft.com/office/drawing/2014/main" id="{D3922C45-F273-443C-92FA-3BE01E665502}"/>
              </a:ext>
            </a:extLst>
          </p:cNvPr>
          <p:cNvSpPr txBox="1">
            <a:spLocks/>
          </p:cNvSpPr>
          <p:nvPr/>
        </p:nvSpPr>
        <p:spPr>
          <a:xfrm>
            <a:off x="4307314" y="3376066"/>
            <a:ext cx="3470720" cy="2692235"/>
          </a:xfrm>
          <a:prstGeom prst="rect">
            <a:avLst/>
          </a:prstGeom>
          <a:solidFill>
            <a:schemeClr val="accent3">
              <a:lumMod val="20000"/>
              <a:lumOff val="80000"/>
            </a:schemeClr>
          </a:solidFill>
          <a:ln>
            <a:noFill/>
          </a:ln>
          <a:scene3d>
            <a:camera prst="isometricOffAxis2Left"/>
            <a:lightRig rig="threePt" dir="t"/>
          </a:scene3d>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lgn="just">
              <a:lnSpc>
                <a:spcPct val="107000"/>
              </a:lnSpc>
              <a:spcBef>
                <a:spcPts val="400"/>
              </a:spcBef>
              <a:spcAft>
                <a:spcPts val="400"/>
              </a:spcAft>
              <a:buNone/>
            </a:pPr>
            <a:r>
              <a:rPr lang="en-US" sz="20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T</a:t>
            </a:r>
            <a:r>
              <a:rPr lang="en-US" sz="2000">
                <a:solidFill>
                  <a:schemeClr val="tx1"/>
                </a:solidFill>
                <a:effectLst/>
                <a:latin typeface="NewCentury-Narrow" panose="020B0500000000000000" pitchFamily="34" charset="0"/>
                <a:ea typeface="NewCentury-Narrow" panose="020B0500000000000000" pitchFamily="34" charset="0"/>
                <a:cs typeface="NewCentury-Narrow" panose="020B0500000000000000" pitchFamily="34" charset="0"/>
              </a:rPr>
              <a:t>rên bình diện tổng thể hay  bộ phận phải luôn luôn quán triệt mối liên hệ qua lại của các yếu tố, các bộ phận trong sự gắn kết tất yếu của hệ thống - h</a:t>
            </a:r>
            <a:r>
              <a:rPr lang="en-US" sz="20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ạt nhân cốt lõi là tư tưởng  độc lập tự do, dân chủ và chủ nghĩa xã hội.</a:t>
            </a:r>
            <a:endParaRPr lang="en-US" sz="2000" dirty="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Google Shape;150;p20">
            <a:extLst>
              <a:ext uri="{FF2B5EF4-FFF2-40B4-BE49-F238E27FC236}">
                <a16:creationId xmlns:a16="http://schemas.microsoft.com/office/drawing/2014/main" id="{DE74AF91-98FE-6AB1-BC6F-19B2CA870CC0}"/>
              </a:ext>
            </a:extLst>
          </p:cNvPr>
          <p:cNvSpPr txBox="1">
            <a:spLocks/>
          </p:cNvSpPr>
          <p:nvPr/>
        </p:nvSpPr>
        <p:spPr>
          <a:xfrm>
            <a:off x="713656" y="3376067"/>
            <a:ext cx="3470720" cy="2692236"/>
          </a:xfrm>
          <a:prstGeom prst="rect">
            <a:avLst/>
          </a:prstGeom>
          <a:solidFill>
            <a:schemeClr val="accent3">
              <a:lumMod val="20000"/>
              <a:lumOff val="80000"/>
            </a:schemeClr>
          </a:solidFill>
          <a:scene3d>
            <a:camera prst="isometricOffAxis2Left"/>
            <a:lightRig rig="threePt" dir="t"/>
          </a:scene3d>
        </p:spPr>
        <p:txBody>
          <a:bodyPr spcFirstLastPara="1" vert="horz" wrap="square" lIns="121900" tIns="121900" rIns="121900" bIns="121900" rtlCol="0" anchor="t"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lgn="just">
              <a:buFont typeface="Arial" panose="020B0604020202020204" pitchFamily="34" charset="0"/>
              <a:buNone/>
            </a:pPr>
            <a:r>
              <a:rPr lang="en-US" sz="2000">
                <a:latin typeface="NewCentury-Narrow" panose="020B0500000000000000" pitchFamily="34" charset="0"/>
                <a:ea typeface="NewCentury-Narrow" panose="020B0500000000000000" pitchFamily="34" charset="0"/>
                <a:cs typeface="NewCentury-Narrow" panose="020B0500000000000000" pitchFamily="34" charset="0"/>
              </a:rPr>
              <a:t>X</a:t>
            </a:r>
            <a:r>
              <a:rPr lang="en-US" sz="2000">
                <a:effectLst/>
                <a:latin typeface="NewCentury-Narrow" panose="020B0500000000000000" pitchFamily="34" charset="0"/>
                <a:ea typeface="NewCentury-Narrow" panose="020B0500000000000000" pitchFamily="34" charset="0"/>
                <a:cs typeface="NewCentury-Narrow" panose="020B0500000000000000" pitchFamily="34" charset="0"/>
              </a:rPr>
              <a:t>em xét sự vật và hiện tượng đó đã xuất hiện trong lịch sử như thế nào, trải qua những giai đoạn phát triển chủ yếu nào.</a:t>
            </a:r>
          </a:p>
          <a:p>
            <a:pPr marL="0" indent="0" algn="just">
              <a:buFont typeface="Arial" panose="020B0604020202020204" pitchFamily="34" charset="0"/>
              <a:buNone/>
            </a:pPr>
            <a:r>
              <a:rPr lang="en-US" sz="2000">
                <a:latin typeface="NewCentury-Narrow" panose="020B0500000000000000" pitchFamily="34" charset="0"/>
                <a:ea typeface="NewCentury-Narrow" panose="020B0500000000000000" pitchFamily="34" charset="0"/>
                <a:cs typeface="NewCentury-Narrow" panose="020B0500000000000000" pitchFamily="34" charset="0"/>
              </a:rPr>
              <a:t>T</a:t>
            </a:r>
            <a:r>
              <a:rPr lang="en-US" sz="2000">
                <a:effectLst/>
                <a:latin typeface="NewCentury-Narrow" panose="020B0500000000000000" pitchFamily="34" charset="0"/>
                <a:ea typeface="NewCentury-Narrow" panose="020B0500000000000000" pitchFamily="34" charset="0"/>
                <a:cs typeface="NewCentury-Narrow" panose="020B0500000000000000" pitchFamily="34" charset="0"/>
              </a:rPr>
              <a:t>rên quan điểm của sự phát triển đó để xem xét hiện nay nó đã trở thành như thế nào. </a:t>
            </a:r>
            <a:endParaRPr lang="vi-VN" sz="20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 name="Google Shape;147;p20">
            <a:extLst>
              <a:ext uri="{FF2B5EF4-FFF2-40B4-BE49-F238E27FC236}">
                <a16:creationId xmlns:a16="http://schemas.microsoft.com/office/drawing/2014/main" id="{E38F404F-3558-3FBC-2A9E-87F573BE8B56}"/>
              </a:ext>
            </a:extLst>
          </p:cNvPr>
          <p:cNvSpPr txBox="1">
            <a:spLocks/>
          </p:cNvSpPr>
          <p:nvPr/>
        </p:nvSpPr>
        <p:spPr>
          <a:xfrm>
            <a:off x="970389" y="755659"/>
            <a:ext cx="6789600" cy="959863"/>
          </a:xfrm>
          <a:prstGeom prst="rect">
            <a:avLst/>
          </a:prstGeom>
          <a:ln>
            <a:noFill/>
          </a:ln>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4000"/>
              <a:buNone/>
              <a:defRPr sz="4400" kern="1200">
                <a:solidFill>
                  <a:schemeClr val="tx1"/>
                </a:solidFill>
                <a:latin typeface="+mj-lt"/>
                <a:ea typeface="+mj-ea"/>
                <a:cs typeface="+mj-cs"/>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pPr marL="0" indent="0">
              <a:buNone/>
            </a:pPr>
            <a:r>
              <a:rPr lang="vi-VN" sz="1200" i="1">
                <a:effectLst/>
                <a:latin typeface="Calibri" panose="020F0502020204030204" pitchFamily="34" charset="0"/>
                <a:ea typeface="Calibri" panose="020F0502020204030204" pitchFamily="34" charset="0"/>
                <a:cs typeface="Calibri" panose="020F0502020204030204" pitchFamily="34" charset="0"/>
              </a:rPr>
              <a:t>▪</a:t>
            </a:r>
            <a:r>
              <a:rPr lang="vi-VN" sz="1200" i="1">
                <a:effectLst/>
                <a:latin typeface="Work Sans" pitchFamily="2" charset="0"/>
                <a:ea typeface="Calibri" panose="020F0502020204030204" pitchFamily="34" charset="0"/>
              </a:rPr>
              <a:t>Thống nhất tính đảng và tính khoa học</a:t>
            </a:r>
            <a:endParaRPr lang="en-US" sz="1200" i="1">
              <a:effectLst/>
              <a:latin typeface="Work Sans" pitchFamily="2" charset="0"/>
              <a:ea typeface="Calibri" panose="020F0502020204030204" pitchFamily="34" charset="0"/>
            </a:endParaRPr>
          </a:p>
          <a:p>
            <a:r>
              <a:rPr lang="vi-VN" sz="1200" i="1">
                <a:effectLst/>
                <a:latin typeface="Calibri" panose="020F0502020204030204" pitchFamily="34" charset="0"/>
                <a:ea typeface="Calibri" panose="020F0502020204030204" pitchFamily="34" charset="0"/>
                <a:cs typeface="Calibri" panose="020F0502020204030204" pitchFamily="34" charset="0"/>
              </a:rPr>
              <a:t>▪ </a:t>
            </a:r>
            <a:r>
              <a:rPr lang="vi-VN" sz="1200" i="1">
                <a:effectLst/>
                <a:latin typeface="Work Sans" pitchFamily="2" charset="0"/>
                <a:ea typeface="Calibri" panose="020F0502020204030204" pitchFamily="34" charset="0"/>
              </a:rPr>
              <a:t>Thống nhất lý luận và thực tiễn</a:t>
            </a:r>
            <a:r>
              <a:rPr lang="vi-VN" sz="1200">
                <a:effectLst/>
                <a:latin typeface="Work Sans" pitchFamily="2" charset="0"/>
                <a:ea typeface="Calibri" panose="020F0502020204030204" pitchFamily="34" charset="0"/>
              </a:rPr>
              <a:t> </a:t>
            </a:r>
            <a:endParaRPr lang="vi-VN" sz="1200">
              <a:latin typeface="Work Sans" pitchFamily="2" charset="0"/>
            </a:endParaRPr>
          </a:p>
          <a:p>
            <a:r>
              <a:rPr lang="vi-VN" sz="1200" i="1">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1200" i="1">
                <a:solidFill>
                  <a:srgbClr val="0000FF"/>
                </a:solidFill>
                <a:effectLst/>
                <a:latin typeface="Work Sans" pitchFamily="2" charset="0"/>
                <a:ea typeface="Calibri" panose="020F0502020204030204" pitchFamily="34" charset="0"/>
              </a:rPr>
              <a:t>Quan điểm lịch sử - cụ thể</a:t>
            </a:r>
            <a:endParaRPr lang="vi-VN" sz="1200">
              <a:solidFill>
                <a:srgbClr val="0000FF"/>
              </a:solidFill>
              <a:latin typeface="Work Sans" pitchFamily="2" charset="0"/>
            </a:endParaRPr>
          </a:p>
          <a:p>
            <a:r>
              <a:rPr lang="vi-VN" sz="1200" i="1">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1200" i="1">
                <a:solidFill>
                  <a:srgbClr val="0000FF"/>
                </a:solidFill>
                <a:latin typeface="Work Sans" pitchFamily="2" charset="0"/>
                <a:ea typeface="Calibri" panose="020F0502020204030204" pitchFamily="34" charset="0"/>
                <a:cs typeface="SimSun" panose="02010600030101010101" pitchFamily="2" charset="-122"/>
              </a:rPr>
              <a:t>Quan điểm toàn diện và hệ thống</a:t>
            </a:r>
            <a:endParaRPr lang="en-US" sz="1200">
              <a:solidFill>
                <a:srgbClr val="0000FF"/>
              </a:solidFill>
              <a:latin typeface="Work Sans" pitchFamily="2" charset="0"/>
              <a:ea typeface="Calibri" panose="020F0502020204030204" pitchFamily="34" charset="0"/>
              <a:cs typeface="SimSun" panose="02010600030101010101" pitchFamily="2" charset="-122"/>
            </a:endParaRPr>
          </a:p>
          <a:p>
            <a:r>
              <a:rPr lang="vi-VN" sz="1200" i="1">
                <a:solidFill>
                  <a:srgbClr val="FF0000"/>
                </a:solidFill>
                <a:effectLst/>
                <a:latin typeface="Calibri" panose="020F0502020204030204" pitchFamily="34" charset="0"/>
                <a:ea typeface="Calibri" panose="020F0502020204030204" pitchFamily="34" charset="0"/>
                <a:cs typeface="Calibri" panose="020F0502020204030204" pitchFamily="34" charset="0"/>
              </a:rPr>
              <a:t>▪</a:t>
            </a:r>
            <a:r>
              <a:rPr lang="vi-VN" sz="1200" i="1">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vi-VN" sz="1200" i="1">
                <a:solidFill>
                  <a:srgbClr val="0000FF"/>
                </a:solidFill>
                <a:latin typeface="Work Sans" pitchFamily="2" charset="0"/>
                <a:ea typeface="Calibri" panose="020F0502020204030204" pitchFamily="34" charset="0"/>
              </a:rPr>
              <a:t>Quan điểm kế thừa và phát triển </a:t>
            </a:r>
            <a:endParaRPr lang="en-US" sz="1200">
              <a:solidFill>
                <a:srgbClr val="0000FF"/>
              </a:solidFill>
              <a:latin typeface="Work Sans" pitchFamily="2" charset="0"/>
              <a:ea typeface="Calibri" panose="020F0502020204030204" pitchFamily="34" charset="0"/>
              <a:cs typeface="SimSun" panose="02010600030101010101" pitchFamily="2" charset="-122"/>
            </a:endParaRPr>
          </a:p>
        </p:txBody>
      </p:sp>
      <p:cxnSp>
        <p:nvCxnSpPr>
          <p:cNvPr id="3" name="Straight Connector 2">
            <a:extLst>
              <a:ext uri="{FF2B5EF4-FFF2-40B4-BE49-F238E27FC236}">
                <a16:creationId xmlns:a16="http://schemas.microsoft.com/office/drawing/2014/main" id="{48B8F431-9B1D-D068-BED3-85ECA77AB6F8}"/>
              </a:ext>
            </a:extLst>
          </p:cNvPr>
          <p:cNvCxnSpPr/>
          <p:nvPr/>
        </p:nvCxnSpPr>
        <p:spPr>
          <a:xfrm>
            <a:off x="863601" y="2206635"/>
            <a:ext cx="10312398"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5" name="Rectangle 4">
            <a:extLst>
              <a:ext uri="{FF2B5EF4-FFF2-40B4-BE49-F238E27FC236}">
                <a16:creationId xmlns:a16="http://schemas.microsoft.com/office/drawing/2014/main" id="{091CF13F-2CB9-1B9D-B4C9-5BDF2262D8CA}"/>
              </a:ext>
            </a:extLst>
          </p:cNvPr>
          <p:cNvSpPr/>
          <p:nvPr/>
        </p:nvSpPr>
        <p:spPr>
          <a:xfrm>
            <a:off x="8067549" y="3387662"/>
            <a:ext cx="3335033" cy="2680638"/>
          </a:xfrm>
          <a:prstGeom prst="rect">
            <a:avLst/>
          </a:prstGeom>
          <a:solidFill>
            <a:schemeClr val="accent3">
              <a:lumMod val="20000"/>
              <a:lumOff val="80000"/>
            </a:schemeClr>
          </a:solidFill>
          <a:ln>
            <a:noFill/>
          </a:ln>
          <a:scene3d>
            <a:camera prst="isometricOffAxis2Left"/>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just"/>
            <a:r>
              <a:rPr lang="en-US" sz="20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Đ</a:t>
            </a:r>
            <a:r>
              <a:rPr lang="en-US" sz="2000">
                <a:solidFill>
                  <a:schemeClr val="tx1"/>
                </a:solidFill>
                <a:effectLst/>
                <a:latin typeface="NewCentury-Narrow" panose="020B0500000000000000" pitchFamily="34" charset="0"/>
                <a:ea typeface="NewCentury-Narrow" panose="020B0500000000000000" pitchFamily="34" charset="0"/>
                <a:cs typeface="NewCentury-Narrow" panose="020B0500000000000000" pitchFamily="34" charset="0"/>
              </a:rPr>
              <a:t>òi hỏi không chỉ biết kế thừa, vận dụng mà còn phải biết phát triển sáng tạo tư tưởng của Người trong điều kiện lịch sử mới, trong bối cảnh cụ thể của đất nước và quốc tế.</a:t>
            </a:r>
          </a:p>
        </p:txBody>
      </p:sp>
      <p:pic>
        <p:nvPicPr>
          <p:cNvPr id="4" name="Picture 2" descr="C:\Users\QUOC HUY\Desktop\Logo_Đại_học_FPT.png">
            <a:extLst>
              <a:ext uri="{FF2B5EF4-FFF2-40B4-BE49-F238E27FC236}">
                <a16:creationId xmlns:a16="http://schemas.microsoft.com/office/drawing/2014/main" id="{31EA868C-FF0C-C575-5AD1-28B2AAF4A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3674" y="431251"/>
            <a:ext cx="1744884" cy="83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66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barn(inVertical)">
                                      <p:cBhvr>
                                        <p:cTn id="10" dur="500"/>
                                        <p:tgtEl>
                                          <p:spTgt spid="147"/>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50">
                                            <p:bg/>
                                          </p:spTgt>
                                        </p:tgtEl>
                                        <p:attrNameLst>
                                          <p:attrName>style.visibility</p:attrName>
                                        </p:attrNameLst>
                                      </p:cBhvr>
                                      <p:to>
                                        <p:strVal val="visible"/>
                                      </p:to>
                                    </p:set>
                                    <p:animEffect transition="in" filter="barn(inVertical)">
                                      <p:cBhvr>
                                        <p:cTn id="18" dur="500"/>
                                        <p:tgtEl>
                                          <p:spTgt spid="150">
                                            <p:bg/>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50">
                                            <p:txEl>
                                              <p:pRg st="0" end="0"/>
                                            </p:txEl>
                                          </p:spTgt>
                                        </p:tgtEl>
                                        <p:attrNameLst>
                                          <p:attrName>style.visibility</p:attrName>
                                        </p:attrNameLst>
                                      </p:cBhvr>
                                      <p:to>
                                        <p:strVal val="visible"/>
                                      </p:to>
                                    </p:set>
                                    <p:animEffect transition="in" filter="barn(inVertical)">
                                      <p:cBhvr>
                                        <p:cTn id="23" dur="500"/>
                                        <p:tgtEl>
                                          <p:spTgt spid="150">
                                            <p:txEl>
                                              <p:pRg st="0" end="0"/>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arn(inVertic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50" grpId="0" build="p" animBg="1"/>
      <p:bldP spid="11" grpId="0" animBg="1"/>
      <p:bldP spid="14" grpId="0" animBg="1"/>
      <p:bldP spid="8" grpId="0" animBg="1"/>
      <p:bldP spid="9" grpId="0" animBg="1"/>
      <p:bldP spid="2"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2325785" y="947740"/>
            <a:ext cx="7222602" cy="810908"/>
          </a:xfrm>
          <a:prstGeom prst="rect">
            <a:avLst/>
          </a:prstGeom>
          <a:solidFill>
            <a:schemeClr val="accent2">
              <a:lumMod val="20000"/>
              <a:lumOff val="80000"/>
              <a:alpha val="28000"/>
            </a:schemeClr>
          </a:solidFill>
          <a:scene3d>
            <a:camera prst="orthographicFront"/>
            <a:lightRig rig="threePt" dir="t"/>
          </a:scene3d>
          <a:sp3d>
            <a:bevelT w="114300" prst="artDeco"/>
          </a:sp3d>
        </p:spPr>
        <p:txBody>
          <a:bodyPr spcFirstLastPara="1" vert="horz" wrap="square" lIns="121900" tIns="121900" rIns="121900" bIns="121900" rtlCol="0" anchor="ctr" anchorCtr="0">
            <a:noAutofit/>
          </a:bodyPr>
          <a:lstStyle/>
          <a:p>
            <a:pPr indent="57150" algn="ctr">
              <a:lnSpc>
                <a:spcPct val="107000"/>
              </a:lnSpc>
              <a:spcBef>
                <a:spcPts val="400"/>
              </a:spcBef>
              <a:spcAft>
                <a:spcPts val="400"/>
              </a:spcAft>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1.3.</a:t>
            </a:r>
            <a:r>
              <a:rPr lang="vi-VN"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a:t>
            </a:r>
            <a:r>
              <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Một số phương pháp cụ thể</a:t>
            </a:r>
            <a:endParaRPr lang="en-US"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8" name="Google Shape;148;p20"/>
          <p:cNvSpPr txBox="1">
            <a:spLocks noGrp="1"/>
          </p:cNvSpPr>
          <p:nvPr>
            <p:ph type="body" idx="1"/>
          </p:nvPr>
        </p:nvSpPr>
        <p:spPr>
          <a:xfrm>
            <a:off x="1158867" y="2581154"/>
            <a:ext cx="3155200" cy="3222746"/>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spcFirstLastPara="1" vert="horz" wrap="square" lIns="121900" tIns="121900" rIns="121900" bIns="121900" rtlCol="0" anchor="ctr" anchorCtr="0">
            <a:noAutofit/>
          </a:bodyPr>
          <a:lstStyle/>
          <a:p>
            <a:pPr marL="0" indent="0" algn="just">
              <a:lnSpc>
                <a:spcPct val="107000"/>
              </a:lnSpc>
              <a:spcAft>
                <a:spcPts val="800"/>
              </a:spcAft>
              <a:buNone/>
            </a:pPr>
            <a:r>
              <a:rPr lang="vi-VN" sz="2800" i="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Phương pháp lôgic, phương pháp lịch sử và sự kết hợp hai phương pháp này. </a:t>
            </a:r>
            <a:endParaRPr lang="en-US" sz="28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9" name="Google Shape;149;p20"/>
          <p:cNvSpPr txBox="1">
            <a:spLocks noGrp="1"/>
          </p:cNvSpPr>
          <p:nvPr>
            <p:ph type="body" idx="2"/>
          </p:nvPr>
        </p:nvSpPr>
        <p:spPr>
          <a:xfrm>
            <a:off x="4475652" y="2581154"/>
            <a:ext cx="3155200" cy="3222746"/>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spcFirstLastPara="1" vert="horz" wrap="square" lIns="121900" tIns="121900" rIns="121900" bIns="121900" rtlCol="0" anchor="ctr" anchorCtr="0">
            <a:noAutofit/>
          </a:bodyPr>
          <a:lstStyle/>
          <a:p>
            <a:pPr marL="0" indent="0">
              <a:buNone/>
            </a:pPr>
            <a:r>
              <a:rPr lang="vi-VN" sz="2800" i="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Phương pháp phân tích văn bản kết hợp với nghiên cứu hoạt động thực tiễn của Hồ Chí Minh.</a:t>
            </a:r>
            <a:r>
              <a:rPr lang="vi-VN" sz="28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 </a:t>
            </a:r>
            <a:endParaRPr sz="20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50" name="Google Shape;150;p20"/>
          <p:cNvSpPr txBox="1">
            <a:spLocks noGrp="1"/>
          </p:cNvSpPr>
          <p:nvPr>
            <p:ph type="body" idx="3"/>
          </p:nvPr>
        </p:nvSpPr>
        <p:spPr>
          <a:xfrm>
            <a:off x="7792439" y="2581154"/>
            <a:ext cx="3155200" cy="3222746"/>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spcFirstLastPara="1" vert="horz" wrap="square" lIns="121900" tIns="121900" rIns="121900" bIns="121900" rtlCol="0" anchor="ctr" anchorCtr="0">
            <a:noAutofit/>
          </a:bodyPr>
          <a:lstStyle/>
          <a:p>
            <a:pPr marL="0" indent="0">
              <a:buNone/>
            </a:pPr>
            <a:r>
              <a:rPr lang="vi-VN" sz="2800" i="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Phương pháp chuyên ngành, liên ngành. </a:t>
            </a:r>
            <a:endParaRPr sz="20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51" name="Google Shape;151;p20"/>
          <p:cNvGrpSpPr/>
          <p:nvPr/>
        </p:nvGrpSpPr>
        <p:grpSpPr>
          <a:xfrm>
            <a:off x="9280959" y="1660273"/>
            <a:ext cx="510859" cy="510859"/>
            <a:chOff x="2594325" y="1627175"/>
            <a:chExt cx="440850" cy="440850"/>
          </a:xfrm>
        </p:grpSpPr>
        <p:sp>
          <p:nvSpPr>
            <p:cNvPr id="152" name="Google Shape;152;p20"/>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121900" tIns="121900" rIns="121900" bIns="121900" anchor="ctr" anchorCtr="0">
              <a:noAutofit/>
            </a:bodyPr>
            <a:lstStyle/>
            <a:p>
              <a:endParaRPr sz="2800"/>
            </a:p>
          </p:txBody>
        </p:sp>
        <p:sp>
          <p:nvSpPr>
            <p:cNvPr id="153" name="Google Shape;153;p20"/>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121900" tIns="121900" rIns="121900" bIns="121900" anchor="ctr" anchorCtr="0">
              <a:noAutofit/>
            </a:bodyPr>
            <a:lstStyle/>
            <a:p>
              <a:endParaRPr sz="2800"/>
            </a:p>
          </p:txBody>
        </p:sp>
        <p:sp>
          <p:nvSpPr>
            <p:cNvPr id="154" name="Google Shape;154;p20"/>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0000"/>
            </a:solidFill>
            <a:ln>
              <a:noFill/>
            </a:ln>
          </p:spPr>
          <p:txBody>
            <a:bodyPr spcFirstLastPara="1" wrap="square" lIns="121900" tIns="121900" rIns="121900" bIns="121900" anchor="ctr" anchorCtr="0">
              <a:noAutofit/>
            </a:bodyPr>
            <a:lstStyle/>
            <a:p>
              <a:endParaRPr sz="2800"/>
            </a:p>
          </p:txBody>
        </p:sp>
      </p:grpSp>
      <p:sp>
        <p:nvSpPr>
          <p:cNvPr id="155" name="Google Shape;155;p20"/>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sz="1400"/>
              <a:pPr/>
              <a:t>6</a:t>
            </a:fld>
            <a:endParaRPr sz="1400"/>
          </a:p>
        </p:txBody>
      </p:sp>
      <p:sp>
        <p:nvSpPr>
          <p:cNvPr id="5" name="Oval 4">
            <a:extLst>
              <a:ext uri="{FF2B5EF4-FFF2-40B4-BE49-F238E27FC236}">
                <a16:creationId xmlns:a16="http://schemas.microsoft.com/office/drawing/2014/main" id="{0E15297C-5438-004A-4930-DF8757E03B32}"/>
              </a:ext>
            </a:extLst>
          </p:cNvPr>
          <p:cNvSpPr/>
          <p:nvPr/>
        </p:nvSpPr>
        <p:spPr>
          <a:xfrm>
            <a:off x="1856287" y="2492119"/>
            <a:ext cx="600436" cy="626313"/>
          </a:xfrm>
          <a:prstGeom prst="ellipse">
            <a:avLst/>
          </a:prstGeom>
          <a:solidFill>
            <a:schemeClr val="accent2"/>
          </a:solidFill>
          <a:ln>
            <a:solidFill>
              <a:srgbClr val="00B0F0"/>
            </a:solidFill>
          </a:ln>
          <a:effectLst>
            <a:outerShdw blurRad="57150" dist="19050" dir="5400000" algn="ctr" rotWithShape="0">
              <a:srgbClr val="000000">
                <a:alpha val="63000"/>
              </a:srgbClr>
            </a:outerShdw>
            <a:softEdge rad="127000"/>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E75E48-8FFB-A6AB-9847-7351E70201F3}"/>
              </a:ext>
            </a:extLst>
          </p:cNvPr>
          <p:cNvSpPr/>
          <p:nvPr/>
        </p:nvSpPr>
        <p:spPr>
          <a:xfrm>
            <a:off x="5187055" y="2480544"/>
            <a:ext cx="600436" cy="626313"/>
          </a:xfrm>
          <a:prstGeom prst="ellipse">
            <a:avLst/>
          </a:prstGeom>
          <a:solidFill>
            <a:schemeClr val="accent2"/>
          </a:solidFill>
          <a:ln>
            <a:solidFill>
              <a:srgbClr val="00B0F0"/>
            </a:solidFill>
          </a:ln>
          <a:effectLst>
            <a:outerShdw blurRad="57150" dist="19050" dir="5400000" algn="ctr" rotWithShape="0">
              <a:srgbClr val="000000">
                <a:alpha val="63000"/>
              </a:srgbClr>
            </a:outerShdw>
            <a:softEdge rad="127000"/>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7AF544B-0413-814A-5DE3-A16D67D17839}"/>
              </a:ext>
            </a:extLst>
          </p:cNvPr>
          <p:cNvSpPr/>
          <p:nvPr/>
        </p:nvSpPr>
        <p:spPr>
          <a:xfrm>
            <a:off x="8532844" y="2452350"/>
            <a:ext cx="600436" cy="626313"/>
          </a:xfrm>
          <a:prstGeom prst="ellipse">
            <a:avLst/>
          </a:prstGeom>
          <a:solidFill>
            <a:schemeClr val="accent2"/>
          </a:solidFill>
          <a:ln>
            <a:solidFill>
              <a:srgbClr val="00B0F0"/>
            </a:solidFill>
          </a:ln>
          <a:effectLst>
            <a:outerShdw blurRad="57150" dist="19050" dir="5400000" algn="ctr" rotWithShape="0">
              <a:srgbClr val="000000">
                <a:alpha val="63000"/>
              </a:srgbClr>
            </a:outerShdw>
            <a:softEdge rad="127000"/>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8" name="Picture 2" descr="C:\Users\QUOC HUY\Desktop\Logo_Đại_học_FPT.png">
            <a:extLst>
              <a:ext uri="{FF2B5EF4-FFF2-40B4-BE49-F238E27FC236}">
                <a16:creationId xmlns:a16="http://schemas.microsoft.com/office/drawing/2014/main" id="{E4641A2F-4CFC-42A8-2909-48310E6085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5249" y="396526"/>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58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down)">
                                      <p:cBhvr>
                                        <p:cTn id="7" dur="500"/>
                                        <p:tgtEl>
                                          <p:spTgt spid="1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8">
                                            <p:txEl>
                                              <p:pRg st="0" end="0"/>
                                            </p:txEl>
                                          </p:spTgt>
                                        </p:tgtEl>
                                        <p:attrNameLst>
                                          <p:attrName>style.visibility</p:attrName>
                                        </p:attrNameLst>
                                      </p:cBhvr>
                                      <p:to>
                                        <p:strVal val="visible"/>
                                      </p:to>
                                    </p:set>
                                    <p:animEffect transition="in" filter="wipe(down)">
                                      <p:cBhvr>
                                        <p:cTn id="19" dur="500"/>
                                        <p:tgtEl>
                                          <p:spTgt spid="148">
                                            <p:txEl>
                                              <p:pRg st="0" end="0"/>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49">
                                            <p:txEl>
                                              <p:pRg st="0" end="0"/>
                                            </p:txEl>
                                          </p:spTgt>
                                        </p:tgtEl>
                                        <p:attrNameLst>
                                          <p:attrName>style.visibility</p:attrName>
                                        </p:attrNameLst>
                                      </p:cBhvr>
                                      <p:to>
                                        <p:strVal val="visible"/>
                                      </p:to>
                                    </p:set>
                                    <p:animEffect transition="in" filter="wipe(down)">
                                      <p:cBhvr>
                                        <p:cTn id="22" dur="500"/>
                                        <p:tgtEl>
                                          <p:spTgt spid="149">
                                            <p:txEl>
                                              <p:pRg st="0" end="0"/>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0">
                                            <p:txEl>
                                              <p:pRg st="0" end="0"/>
                                            </p:txEl>
                                          </p:spTgt>
                                        </p:tgtEl>
                                        <p:attrNameLst>
                                          <p:attrName>style.visibility</p:attrName>
                                        </p:attrNameLst>
                                      </p:cBhvr>
                                      <p:to>
                                        <p:strVal val="visible"/>
                                      </p:to>
                                    </p:set>
                                    <p:animEffect transition="in" filter="wipe(down)">
                                      <p:cBhvr>
                                        <p:cTn id="25" dur="500"/>
                                        <p:tgtEl>
                                          <p:spTgt spid="1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8" grpId="0" build="p"/>
      <p:bldP spid="149" grpId="0" build="p"/>
      <p:bldP spid="150" grpId="0" build="p"/>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06E271E0-7B98-A985-E6C4-C0B26BB6F71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EC352F4-E786-79DB-E657-8103DF2216C7}"/>
              </a:ext>
            </a:extLst>
          </p:cNvPr>
          <p:cNvSpPr/>
          <p:nvPr/>
        </p:nvSpPr>
        <p:spPr>
          <a:xfrm>
            <a:off x="-247140" y="604895"/>
            <a:ext cx="12191999" cy="5165125"/>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B575D442-EC88-0230-9280-C6A7B352C1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F3352390-5AEE-8187-8017-566619DA8EA3}"/>
                  </a:ext>
                </a:extLst>
              </p:cNvPr>
              <p:cNvGraphicFramePr>
                <a:graphicFrameLocks noChangeAspect="1"/>
              </p:cNvGraphicFramePr>
              <p:nvPr/>
            </p:nvGraphicFramePr>
            <p:xfrm>
              <a:off x="344048" y="4371665"/>
              <a:ext cx="3142498" cy="2018817"/>
            </p:xfrm>
            <a:graphic>
              <a:graphicData uri="http://schemas.microsoft.com/office/drawing/2017/model3d">
                <am3d:model3d r:embed="rId4">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5"/>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F3352390-5AEE-8187-8017-566619DA8EA3}"/>
                  </a:ext>
                </a:extLst>
              </p:cNvPr>
              <p:cNvPicPr>
                <a:picLocks noGrp="1" noRot="1" noChangeAspect="1" noMove="1" noResize="1" noEditPoints="1" noAdjustHandles="1" noChangeArrowheads="1" noChangeShapeType="1" noCrop="1"/>
              </p:cNvPicPr>
              <p:nvPr/>
            </p:nvPicPr>
            <p:blipFill>
              <a:blip r:embed="rId5"/>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graphicFrame>
        <p:nvGraphicFramePr>
          <p:cNvPr id="12" name="Diagram 11">
            <a:extLst>
              <a:ext uri="{FF2B5EF4-FFF2-40B4-BE49-F238E27FC236}">
                <a16:creationId xmlns:a16="http://schemas.microsoft.com/office/drawing/2014/main" id="{FB1358B0-1151-193B-30B7-EFA61A65F3B3}"/>
              </a:ext>
            </a:extLst>
          </p:cNvPr>
          <p:cNvGraphicFramePr/>
          <p:nvPr>
            <p:extLst>
              <p:ext uri="{D42A27DB-BD31-4B8C-83A1-F6EECF244321}">
                <p14:modId xmlns:p14="http://schemas.microsoft.com/office/powerpoint/2010/main" val="2806130527"/>
              </p:ext>
            </p:extLst>
          </p:nvPr>
        </p:nvGraphicFramePr>
        <p:xfrm>
          <a:off x="6551025" y="-667265"/>
          <a:ext cx="5793643" cy="70213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itle 7">
            <a:extLst>
              <a:ext uri="{FF2B5EF4-FFF2-40B4-BE49-F238E27FC236}">
                <a16:creationId xmlns:a16="http://schemas.microsoft.com/office/drawing/2014/main" id="{F946E67F-0C72-2FAE-CD91-EB117F60996E}"/>
              </a:ext>
            </a:extLst>
          </p:cNvPr>
          <p:cNvSpPr txBox="1">
            <a:spLocks/>
          </p:cNvSpPr>
          <p:nvPr/>
        </p:nvSpPr>
        <p:spPr>
          <a:xfrm>
            <a:off x="2817340" y="2176041"/>
            <a:ext cx="3583459" cy="185194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2.4. </a:t>
            </a:r>
            <a:r>
              <a:rPr lang="vi-VN" sz="2400" b="1"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Ý Nghĩa Của Việc Học Tập Môn Học Tư Tưởng </a:t>
            </a:r>
            <a:endParaRPr lang="en-US" sz="2400" b="1"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a:lnSpc>
                <a:spcPct val="150000"/>
              </a:lnSpc>
            </a:pPr>
            <a:r>
              <a:rPr lang="vi-VN" sz="2400" b="1"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 Chí Minh </a:t>
            </a:r>
            <a:endPar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7706932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21000"/>
          </a:schemeClr>
        </a:solidFill>
        <a:effectLst/>
      </p:bgPr>
    </p:bg>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1689904" y="868103"/>
            <a:ext cx="8900932" cy="719192"/>
          </a:xfrm>
          <a:prstGeom prst="rect">
            <a:avLst/>
          </a:prstGeom>
        </p:spPr>
        <p:txBody>
          <a:bodyPr spcFirstLastPara="1" vert="horz" wrap="square" lIns="121900" tIns="121900" rIns="121900" bIns="121900" rtlCol="0" anchor="b" anchorCtr="0">
            <a:noAutofit/>
          </a:bodyPr>
          <a:lstStyle/>
          <a:p>
            <a:pPr>
              <a:spcBef>
                <a:spcPts val="0"/>
              </a:spcBef>
            </a:pPr>
            <a:r>
              <a:rPr lang="en-US" sz="2400" b="1">
                <a:latin typeface="NewCentury-Narrow" panose="020B0500000000000000" pitchFamily="34" charset="0"/>
                <a:ea typeface="NewCentury-Narrow" panose="020B0500000000000000" pitchFamily="34" charset="0"/>
                <a:cs typeface="NewCentury-Narrow" panose="020B0500000000000000" pitchFamily="34" charset="0"/>
              </a:rPr>
              <a:t>1 </a:t>
            </a:r>
            <a:r>
              <a:rPr lang="vi-VN" sz="2400" b="1" dirty="0">
                <a:latin typeface="NewCentury-Narrow" panose="020B0500000000000000" pitchFamily="34" charset="0"/>
                <a:ea typeface="NewCentury-Narrow" panose="020B0500000000000000" pitchFamily="34" charset="0"/>
                <a:cs typeface="NewCentury-Narrow" panose="020B0500000000000000" pitchFamily="34" charset="0"/>
              </a:rPr>
              <a:t>Góp phần nâng cao năng lực tư duy lý luận</a:t>
            </a:r>
            <a:endParaRPr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4" name="Google Shape;84;p14"/>
          <p:cNvSpPr txBox="1">
            <a:spLocks noGrp="1"/>
          </p:cNvSpPr>
          <p:nvPr>
            <p:ph type="subTitle" idx="4294967295"/>
          </p:nvPr>
        </p:nvSpPr>
        <p:spPr>
          <a:xfrm>
            <a:off x="896603" y="2109657"/>
            <a:ext cx="5973634" cy="3894697"/>
          </a:xfrm>
          <a:prstGeom prst="rect">
            <a:avLst/>
          </a:prstGeom>
        </p:spPr>
        <p:txBody>
          <a:bodyPr spcFirstLastPara="1" vert="horz" wrap="square" lIns="121900" tIns="121900" rIns="121900" bIns="121900" rtlCol="0" anchor="ctr" anchorCtr="0">
            <a:noAutofit/>
          </a:bodyPr>
          <a:lstStyle/>
          <a:p>
            <a:pPr marL="0" indent="0" algn="just">
              <a:lnSpc>
                <a:spcPct val="150000"/>
              </a:lnSpc>
              <a:spcBef>
                <a:spcPts val="800"/>
              </a:spcBef>
              <a:buClr>
                <a:schemeClr val="dk1"/>
              </a:buClr>
              <a:buSzPts val="1100"/>
              <a:buNone/>
            </a:pPr>
            <a:r>
              <a:rPr lang="vi-VN" dirty="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Với ý nghĩa cùng với chủ nghĩa Mác-Lênin làm thành nền tảng tư tưởng và kim chỉ nam cho hành động của Đảng và cách mạng Việt Nam, tư tưởng Hồ Chí Minh là những phương hướng về lý luận và thực tiễn hành động cho những người Việt Nam yêu nước</a:t>
            </a:r>
            <a:endParaRPr b="1" dirty="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86" name="Google Shape;86;p14"/>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a:p>
        </p:txBody>
      </p:sp>
      <p:pic>
        <p:nvPicPr>
          <p:cNvPr id="3" name="Picture 2">
            <a:extLst>
              <a:ext uri="{FF2B5EF4-FFF2-40B4-BE49-F238E27FC236}">
                <a16:creationId xmlns:a16="http://schemas.microsoft.com/office/drawing/2014/main" id="{1313CA21-BE08-4694-B50F-544CA551B20B}"/>
              </a:ext>
            </a:extLst>
          </p:cNvPr>
          <p:cNvPicPr>
            <a:picLocks noChangeAspect="1"/>
          </p:cNvPicPr>
          <p:nvPr/>
        </p:nvPicPr>
        <p:blipFill>
          <a:blip r:embed="rId3"/>
          <a:stretch>
            <a:fillRect/>
          </a:stretch>
        </p:blipFill>
        <p:spPr>
          <a:xfrm>
            <a:off x="7245752" y="2255444"/>
            <a:ext cx="4365180" cy="3734449"/>
          </a:xfrm>
          <a:prstGeom prst="rect">
            <a:avLst/>
          </a:prstGeom>
          <a:ln>
            <a:noFill/>
          </a:ln>
          <a:effectLst>
            <a:glow>
              <a:schemeClr val="accent5">
                <a:lumMod val="20000"/>
                <a:lumOff val="80000"/>
                <a:alpha val="74000"/>
              </a:schemeClr>
            </a:glow>
            <a:softEdge rad="76200"/>
          </a:effectLst>
          <a:scene3d>
            <a:camera prst="orthographicFront">
              <a:rot lat="0" lon="0" rev="0"/>
            </a:camera>
            <a:lightRig rig="contrasting" dir="t">
              <a:rot lat="0" lon="0" rev="7800000"/>
            </a:lightRig>
          </a:scene3d>
          <a:sp3d>
            <a:bevelT w="139700" h="139700"/>
          </a:sp3d>
        </p:spPr>
      </p:pic>
      <p:pic>
        <p:nvPicPr>
          <p:cNvPr id="2" name="Picture 2" descr="C:\Users\QUOC HUY\Desktop\Logo_Đại_học_FPT.png">
            <a:extLst>
              <a:ext uri="{FF2B5EF4-FFF2-40B4-BE49-F238E27FC236}">
                <a16:creationId xmlns:a16="http://schemas.microsoft.com/office/drawing/2014/main" id="{DC3E419C-3A03-E40B-4E35-B1D90BADCA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8799" y="2976"/>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E003CCFD-CAA2-C6FE-28FA-CAF99A2EA939}"/>
              </a:ext>
            </a:extLst>
          </p:cNvPr>
          <p:cNvCxnSpPr>
            <a:cxnSpLocks/>
          </p:cNvCxnSpPr>
          <p:nvPr/>
        </p:nvCxnSpPr>
        <p:spPr>
          <a:xfrm>
            <a:off x="903422" y="1536252"/>
            <a:ext cx="9687414" cy="0"/>
          </a:xfrm>
          <a:prstGeom prst="line">
            <a:avLst/>
          </a:prstGeom>
          <a:ln>
            <a:solidFill>
              <a:srgbClr val="0066FF"/>
            </a:solidFill>
          </a:ln>
        </p:spPr>
        <p:style>
          <a:lnRef idx="1">
            <a:schemeClr val="accent1"/>
          </a:lnRef>
          <a:fillRef idx="0">
            <a:schemeClr val="accent1"/>
          </a:fillRef>
          <a:effectRef idx="0">
            <a:schemeClr val="accent1"/>
          </a:effectRef>
          <a:fontRef idx="minor">
            <a:schemeClr val="tx1"/>
          </a:fontRef>
        </p:style>
      </p:cxnSp>
      <p:sp>
        <p:nvSpPr>
          <p:cNvPr id="5" name="Hexagon 4">
            <a:extLst>
              <a:ext uri="{FF2B5EF4-FFF2-40B4-BE49-F238E27FC236}">
                <a16:creationId xmlns:a16="http://schemas.microsoft.com/office/drawing/2014/main" id="{1ADC028F-3B9A-3AC4-5F21-921F24E590F0}"/>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66FF"/>
                </a:solidFill>
              </a:rPr>
              <a:t>2.4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1271970" y="587096"/>
            <a:ext cx="8821153" cy="1179087"/>
          </a:xfrm>
          <a:prstGeom prst="rect">
            <a:avLst/>
          </a:prstGeom>
        </p:spPr>
        <p:txBody>
          <a:bodyPr spcFirstLastPara="1" vert="horz" wrap="square" lIns="121900" tIns="121900" rIns="121900" bIns="121900" rtlCol="0" anchor="b" anchorCtr="0">
            <a:noAutofit/>
          </a:bodyPr>
          <a:lstStyle/>
          <a:p>
            <a:pPr>
              <a:lnSpc>
                <a:spcPct val="115000"/>
              </a:lnSpc>
              <a:spcBef>
                <a:spcPts val="400"/>
              </a:spcBef>
              <a:spcAft>
                <a:spcPts val="400"/>
              </a:spcAft>
            </a:pPr>
            <a:r>
              <a:rPr lang="vi-VN" sz="2400" b="1">
                <a:latin typeface="NewCentury-Narrow" panose="020B0500000000000000" pitchFamily="34" charset="0"/>
                <a:ea typeface="NewCentury-Narrow" panose="020B0500000000000000" pitchFamily="34" charset="0"/>
                <a:cs typeface="NewCentury-Narrow" panose="020B0500000000000000" pitchFamily="34" charset="0"/>
              </a:rPr>
              <a:t>2</a:t>
            </a:r>
            <a:r>
              <a:rPr lang="vi-VN" sz="2400" b="1" dirty="0">
                <a:latin typeface="NewCentury-Narrow" panose="020B0500000000000000" pitchFamily="34" charset="0"/>
                <a:ea typeface="NewCentury-Narrow" panose="020B0500000000000000" pitchFamily="34" charset="0"/>
                <a:cs typeface="NewCentury-Narrow" panose="020B0500000000000000" pitchFamily="34" charset="0"/>
              </a:rPr>
              <a:t>. Giáo dục và thực hành đạo đức cách mạng, củng cố niềm tin khoa học gắn liền với trau dồi tình cảm cách mạng, bồi dưỡng lòng yên nước</a:t>
            </a:r>
            <a:endParaRPr lang="en-US" sz="2400" b="1" i="1"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4" name="Google Shape;84;p14"/>
          <p:cNvSpPr txBox="1">
            <a:spLocks noGrp="1"/>
          </p:cNvSpPr>
          <p:nvPr>
            <p:ph type="subTitle" idx="4294967295"/>
          </p:nvPr>
        </p:nvSpPr>
        <p:spPr>
          <a:xfrm>
            <a:off x="932197" y="2060293"/>
            <a:ext cx="6510325" cy="4183314"/>
          </a:xfrm>
          <a:prstGeom prst="rect">
            <a:avLst/>
          </a:prstGeom>
        </p:spPr>
        <p:txBody>
          <a:bodyPr spcFirstLastPara="1" vert="horz" wrap="square" lIns="121900" tIns="121900" rIns="121900" bIns="121900" rtlCol="0" anchor="ctr" anchorCtr="0">
            <a:noAutofit/>
          </a:bodyPr>
          <a:lstStyle/>
          <a:p>
            <a:pPr marL="0" indent="0" algn="just">
              <a:lnSpc>
                <a:spcPct val="100000"/>
              </a:lnSpc>
              <a:spcBef>
                <a:spcPts val="800"/>
              </a:spcBef>
              <a:buClr>
                <a:schemeClr val="dk1"/>
              </a:buClr>
              <a:buSzPts val="1100"/>
              <a:buNone/>
            </a:pPr>
            <a:r>
              <a:rPr lang="vi-VN">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Sinh viên nghiên cứu môn học tư tưởng Hồ Chí Minh sẽ có điều kiện tốt để thực hành đạo đức cách mạng, chống chủ nghĩa cá nhân, chống “giặc nội xâm” để lập thân, lập nghiệp, sống có ích cho xã hội, yêu và làm những điều thiện, ghét và tránh cái xấu, cái ác; nâng cao lòng tự hào về đất nước Việt Nam, về chế độ chính trị xã hội chủ nghĩa, về Hồ Chí Minh, về Đảng Cộng sản Việt Nam</a:t>
            </a:r>
            <a:endParaRPr b="1" dirty="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86" name="Google Shape;86;p14"/>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a:t>
            </a:fld>
            <a:endParaRPr/>
          </a:p>
        </p:txBody>
      </p:sp>
      <p:pic>
        <p:nvPicPr>
          <p:cNvPr id="4" name="Picture 3">
            <a:extLst>
              <a:ext uri="{FF2B5EF4-FFF2-40B4-BE49-F238E27FC236}">
                <a16:creationId xmlns:a16="http://schemas.microsoft.com/office/drawing/2014/main" id="{8D7D90D9-44FB-467E-ABBB-98C4881487D1}"/>
              </a:ext>
            </a:extLst>
          </p:cNvPr>
          <p:cNvPicPr>
            <a:picLocks noChangeAspect="1"/>
          </p:cNvPicPr>
          <p:nvPr/>
        </p:nvPicPr>
        <p:blipFill>
          <a:blip r:embed="rId3"/>
          <a:stretch>
            <a:fillRect/>
          </a:stretch>
        </p:blipFill>
        <p:spPr>
          <a:xfrm>
            <a:off x="7759186" y="2457599"/>
            <a:ext cx="3851745" cy="3502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 name="Straight Connector 1">
            <a:extLst>
              <a:ext uri="{FF2B5EF4-FFF2-40B4-BE49-F238E27FC236}">
                <a16:creationId xmlns:a16="http://schemas.microsoft.com/office/drawing/2014/main" id="{EEAA3485-480C-6F2E-412B-A9C597EB0B78}"/>
              </a:ext>
            </a:extLst>
          </p:cNvPr>
          <p:cNvCxnSpPr>
            <a:cxnSpLocks/>
          </p:cNvCxnSpPr>
          <p:nvPr/>
        </p:nvCxnSpPr>
        <p:spPr>
          <a:xfrm>
            <a:off x="932197" y="1708309"/>
            <a:ext cx="9687414" cy="0"/>
          </a:xfrm>
          <a:prstGeom prst="line">
            <a:avLst/>
          </a:prstGeom>
          <a:ln>
            <a:solidFill>
              <a:srgbClr val="0066FF"/>
            </a:solidFill>
          </a:ln>
        </p:spPr>
        <p:style>
          <a:lnRef idx="1">
            <a:schemeClr val="accent1"/>
          </a:lnRef>
          <a:fillRef idx="0">
            <a:schemeClr val="accent1"/>
          </a:fillRef>
          <a:effectRef idx="0">
            <a:schemeClr val="accent1"/>
          </a:effectRef>
          <a:fontRef idx="minor">
            <a:schemeClr val="tx1"/>
          </a:fontRef>
        </p:style>
      </p:cxnSp>
      <p:pic>
        <p:nvPicPr>
          <p:cNvPr id="3" name="Picture 2" descr="C:\Users\QUOC HUY\Desktop\Logo_Đại_học_FPT.png">
            <a:extLst>
              <a:ext uri="{FF2B5EF4-FFF2-40B4-BE49-F238E27FC236}">
                <a16:creationId xmlns:a16="http://schemas.microsoft.com/office/drawing/2014/main" id="{39D8992F-BED7-4529-21F4-7CC1BF290C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8797" y="14551"/>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5" name="Hexagon 4">
            <a:extLst>
              <a:ext uri="{FF2B5EF4-FFF2-40B4-BE49-F238E27FC236}">
                <a16:creationId xmlns:a16="http://schemas.microsoft.com/office/drawing/2014/main" id="{2D53EFF1-E6CD-721A-B351-A1C0D552AB00}"/>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66FF"/>
                </a:solidFill>
              </a:rPr>
              <a:t>2.4</a:t>
            </a:r>
          </a:p>
        </p:txBody>
      </p:sp>
    </p:spTree>
    <p:extLst>
      <p:ext uri="{BB962C8B-B14F-4D97-AF65-F5344CB8AC3E}">
        <p14:creationId xmlns:p14="http://schemas.microsoft.com/office/powerpoint/2010/main" val="1096495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1215</Words>
  <Application>Microsoft Office PowerPoint</Application>
  <PresentationFormat>Widescreen</PresentationFormat>
  <Paragraphs>80</Paragraphs>
  <Slides>12</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1" baseType="lpstr">
      <vt:lpstr>Arial</vt:lpstr>
      <vt:lpstr>Calibri</vt:lpstr>
      <vt:lpstr>Calibri Light</vt:lpstr>
      <vt:lpstr>NewCentury-Narrow</vt:lpstr>
      <vt:lpstr>Work Sans</vt:lpstr>
      <vt:lpstr>Work Sans Light</vt:lpstr>
      <vt:lpstr>ZapfChancery-Medium</vt:lpstr>
      <vt:lpstr>Office Theme</vt:lpstr>
      <vt:lpstr>Packager Shell Object</vt:lpstr>
      <vt:lpstr>PowerPoint Presentation</vt:lpstr>
      <vt:lpstr>PowerPoint Presentation</vt:lpstr>
      <vt:lpstr>PowerPoint Presentation</vt:lpstr>
      <vt:lpstr>PowerPoint Presentation</vt:lpstr>
      <vt:lpstr> 1. Phương pháp luận của việc nghiên cứu tư tưởng Hồ Chí Minh</vt:lpstr>
      <vt:lpstr>1.3.2. Một số phương pháp cụ thể</vt:lpstr>
      <vt:lpstr>PowerPoint Presentation</vt:lpstr>
      <vt:lpstr>1 Góp phần nâng cao năng lực tư duy lý luận</vt:lpstr>
      <vt:lpstr>2. Giáo dục và thực hành đạo đức cách mạng, củng cố niềm tin khoa học gắn liền với trau dồi tình cảm cách mạng, bồi dưỡng lòng yên nước</vt:lpstr>
      <vt:lpstr>3. Xây dựng, rèn luyện phương pháp và phong cách công tác</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27</cp:revision>
  <dcterms:created xsi:type="dcterms:W3CDTF">2024-02-02T23:02:12Z</dcterms:created>
  <dcterms:modified xsi:type="dcterms:W3CDTF">2024-03-07T22:41:52Z</dcterms:modified>
</cp:coreProperties>
</file>